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79" r:id="rId3"/>
    <p:sldId id="257" r:id="rId4"/>
    <p:sldId id="258" r:id="rId5"/>
    <p:sldId id="259" r:id="rId6"/>
    <p:sldId id="260" r:id="rId7"/>
    <p:sldId id="262" r:id="rId8"/>
    <p:sldId id="275" r:id="rId9"/>
    <p:sldId id="261" r:id="rId10"/>
    <p:sldId id="263" r:id="rId11"/>
    <p:sldId id="265" r:id="rId12"/>
    <p:sldId id="264" r:id="rId13"/>
    <p:sldId id="268" r:id="rId14"/>
    <p:sldId id="267" r:id="rId15"/>
    <p:sldId id="269" r:id="rId16"/>
    <p:sldId id="278" r:id="rId17"/>
    <p:sldId id="270" r:id="rId18"/>
    <p:sldId id="271" r:id="rId19"/>
    <p:sldId id="272" r:id="rId20"/>
    <p:sldId id="273" r:id="rId21"/>
    <p:sldId id="280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8" autoAdjust="0"/>
  </p:normalViewPr>
  <p:slideViewPr>
    <p:cSldViewPr>
      <p:cViewPr>
        <p:scale>
          <a:sx n="55" d="100"/>
          <a:sy n="55" d="100"/>
        </p:scale>
        <p:origin x="-350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27B29E5-60F3-4DBD-9CEC-94389B67BA35}" type="datetimeFigureOut">
              <a:rPr lang="en-US" altLang="en-US"/>
              <a:pPr/>
              <a:t>3/6/2014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CADEF43-EC81-4D21-8E66-4501C10946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98075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668508-3AE2-456E-B656-C470F151620F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6FE0CFB-81C9-4903-BCC5-B681AF4645A8}" type="slidenum">
              <a:rPr lang="en-US" altLang="en-US"/>
              <a:pPr eaLnBrk="1" hangingPunct="1"/>
              <a:t>21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A288E70-C74E-4F89-B962-9429269C0428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FFC65D8-AFA2-4AC4-B665-EB08836D4B88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A7A570E-83E5-4DF5-9F3C-75F1ECBFD28A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93D06B0-7AE9-4E5A-88FF-F4EF08B9F5D3}" type="slidenum">
              <a:rPr lang="en-US" altLang="en-US"/>
              <a:pPr eaLnBrk="1" hangingPunct="1"/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136F86-4A22-4011-9FB3-21CABCB75451}" type="slidenum">
              <a:rPr lang="en-US" altLang="en-US"/>
              <a:pPr eaLnBrk="1" hangingPunct="1"/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FBEF05-2BF2-46E9-96B8-88D9026D2C6D}" type="slidenum">
              <a:rPr lang="en-US" altLang="en-US"/>
              <a:pPr eaLnBrk="1" hangingPunct="1"/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470CD7A-75B5-4A52-848F-85798B7D1996}" type="slidenum">
              <a:rPr lang="en-US" altLang="en-US"/>
              <a:pPr eaLnBrk="1" hangingPunct="1"/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6FE0CFB-81C9-4903-BCC5-B681AF4645A8}" type="slidenum">
              <a:rPr lang="en-US" altLang="en-US"/>
              <a:pPr eaLnBrk="1" hangingPunct="1"/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latin typeface="Franklin Gothic Book" pitchFamily="34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800EF5-C3D4-41AA-831C-3C0EDA648D7C}" type="datetimeFigureOut">
              <a:rPr lang="en-US" altLang="en-US"/>
              <a:pPr/>
              <a:t>3/6/2014</a:t>
            </a:fld>
            <a:endParaRPr lang="en-US" alt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36E4EB2F-3125-4B0C-A2D9-1F35850B1F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2248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718922-3566-4054-BE59-B52277083A3D}" type="datetimeFigureOut">
              <a:rPr lang="en-US" altLang="en-US"/>
              <a:pPr/>
              <a:t>3/6/2014</a:t>
            </a:fld>
            <a:endParaRPr lang="en-US" alt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0D80C-F65A-47D2-99D9-A0AB6309BE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7768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44291E-FD91-4E16-B8D9-A822021C0DDD}" type="datetimeFigureOut">
              <a:rPr lang="en-US" altLang="en-US"/>
              <a:pPr/>
              <a:t>3/6/2014</a:t>
            </a:fld>
            <a:endParaRPr lang="en-US" alt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3200D8-B08B-4BA5-B455-34D9FACEFD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8469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C5FD52-FCE7-4308-B47C-D1269473A2E3}" type="datetimeFigureOut">
              <a:rPr lang="en-US" altLang="en-US"/>
              <a:pPr/>
              <a:t>3/6/2014</a:t>
            </a:fld>
            <a:endParaRPr lang="en-US" alt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0238729D-FF7C-4E2C-90B8-0A6B457C82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1670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latin typeface="Franklin Gothic Book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DAED96-AE93-4813-BFAA-4FC88A28B460}" type="datetimeFigureOut">
              <a:rPr lang="en-US" altLang="en-US"/>
              <a:pPr/>
              <a:t>3/6/2014</a:t>
            </a:fld>
            <a:endParaRPr lang="en-US" alt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65228F-7E45-4919-9101-F0CFB6B8D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2680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473304-2786-49C4-BE6D-DAEB9816F284}" type="datetimeFigureOut">
              <a:rPr lang="en-US" altLang="en-US"/>
              <a:pPr/>
              <a:t>3/6/2014</a:t>
            </a:fld>
            <a:endParaRPr lang="en-US" alt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AED78C-38ED-4AC5-9E19-B25E886C97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8914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latin typeface="Franklin Gothic Book" pitchFamily="34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E97686-A73F-4662-B827-A02D08070397}" type="datetimeFigureOut">
              <a:rPr lang="en-US" altLang="en-US"/>
              <a:pPr/>
              <a:t>3/6/2014</a:t>
            </a:fld>
            <a:endParaRPr lang="en-US" alt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fld id="{68ACB948-7C1A-4FEF-BF34-60814C8614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675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913789-B884-40A3-B95D-6989C6ABB9B3}" type="datetimeFigureOut">
              <a:rPr lang="en-US" altLang="en-US"/>
              <a:pPr/>
              <a:t>3/6/2014</a:t>
            </a:fld>
            <a:endParaRPr lang="en-US" alt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B939A6-085D-446C-9DBA-371052A748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3311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DEBE0F-36A4-47DB-94E9-E6E8666541D6}" type="datetimeFigureOut">
              <a:rPr lang="en-US" altLang="en-US"/>
              <a:pPr/>
              <a:t>3/6/2014</a:t>
            </a:fld>
            <a:endParaRPr lang="en-US" altLang="en-US"/>
          </a:p>
        </p:txBody>
      </p:sp>
      <p:sp>
        <p:nvSpPr>
          <p:cNvPr id="3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AC3385-7D0A-4715-BCB5-CBCB61B6B2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6251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latin typeface="Franklin Gothic Book" pitchFamily="34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A55C68-48F4-4C0B-9156-10667CE522C9}" type="datetimeFigureOut">
              <a:rPr lang="en-US" altLang="en-US"/>
              <a:pPr/>
              <a:t>3/6/2014</a:t>
            </a:fld>
            <a:endParaRPr lang="en-US" alt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C19AF-D220-4B0C-820B-B8EBC0B45C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8161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81E817-51B5-4E87-8113-E888221FAA44}" type="datetimeFigureOut">
              <a:rPr lang="en-US" altLang="en-US"/>
              <a:pPr/>
              <a:t>3/6/2014</a:t>
            </a:fld>
            <a:endParaRPr lang="en-US" alt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C5C036-2FBE-4386-BA2E-86496B0F86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2520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latin typeface="Franklin Gothic Book" pitchFamily="34" charset="0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BA3E13"/>
                </a:solidFill>
                <a:latin typeface="Franklin Gothic Book" pitchFamily="34" charset="0"/>
              </a:defRPr>
            </a:lvl1pPr>
          </a:lstStyle>
          <a:p>
            <a:fld id="{DCEB216A-7025-45E2-9D1C-7808457A48BA}" type="datetimeFigureOut">
              <a:rPr lang="en-US" altLang="en-US"/>
              <a:pPr/>
              <a:t>3/6/2014</a:t>
            </a:fld>
            <a:endParaRPr lang="en-US" alt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BA3E13"/>
                </a:solidFill>
                <a:latin typeface="Franklin Gothic Book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BA3E13"/>
                </a:solidFill>
                <a:latin typeface="Franklin Gothic Book" pitchFamily="34" charset="0"/>
              </a:defRPr>
            </a:lvl1pPr>
          </a:lstStyle>
          <a:p>
            <a:fld id="{8C790A75-EEC7-40CE-9AC1-140AFBD7187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latin typeface="Franklin Gothic Book" pitchFamily="34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latin typeface="Franklin Gothic Book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89" r:id="rId4"/>
    <p:sldLayoutId id="2147483798" r:id="rId5"/>
    <p:sldLayoutId id="2147483790" r:id="rId6"/>
    <p:sldLayoutId id="2147483791" r:id="rId7"/>
    <p:sldLayoutId id="2147483799" r:id="rId8"/>
    <p:sldLayoutId id="2147483792" r:id="rId9"/>
    <p:sldLayoutId id="2147483793" r:id="rId10"/>
    <p:sldLayoutId id="214748379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568825"/>
            <a:ext cx="8458200" cy="1222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600" dirty="0" smtClean="0">
                <a:solidFill>
                  <a:srgbClr val="FFFF00"/>
                </a:solidFill>
                <a:latin typeface="Arnprior" pitchFamily="2" charset="0"/>
              </a:rPr>
              <a:t>Julius Caesar</a:t>
            </a:r>
            <a:endParaRPr lang="en-US" sz="6600" dirty="0">
              <a:solidFill>
                <a:srgbClr val="FFFF00"/>
              </a:solidFill>
              <a:latin typeface="Arnprior" pitchFamily="2" charset="0"/>
            </a:endParaRP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9200"/>
            <a:ext cx="5791200" cy="361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00"/>
                </a:solidFill>
                <a:latin typeface="Arnprior" pitchFamily="2" charset="0"/>
              </a:rPr>
              <a:t>An Enemy of Rome</a:t>
            </a:r>
            <a:endParaRPr lang="en-US" dirty="0">
              <a:solidFill>
                <a:srgbClr val="FFFF00"/>
              </a:solidFill>
              <a:latin typeface="Arnprior" pitchFamily="2" charset="0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4784725"/>
          </a:xfrm>
        </p:spPr>
        <p:txBody>
          <a:bodyPr/>
          <a:lstStyle/>
          <a:p>
            <a:pPr eaLnBrk="1" hangingPunct="1"/>
            <a:r>
              <a:rPr lang="en-US" altLang="en-US" sz="2400" smtClean="0">
                <a:solidFill>
                  <a:schemeClr val="bg1"/>
                </a:solidFill>
              </a:rPr>
              <a:t>Many people believed that the ambitious Caesar was becoming too powerful.</a:t>
            </a:r>
          </a:p>
          <a:p>
            <a:pPr eaLnBrk="1" hangingPunct="1"/>
            <a:r>
              <a:rPr lang="en-US" altLang="en-US" sz="2400" smtClean="0">
                <a:solidFill>
                  <a:schemeClr val="bg1"/>
                </a:solidFill>
              </a:rPr>
              <a:t>The Senate ordered him to disband his army and return to Rome.</a:t>
            </a:r>
          </a:p>
          <a:p>
            <a:pPr eaLnBrk="1" hangingPunct="1"/>
            <a:r>
              <a:rPr lang="en-US" altLang="en-US" sz="2400" smtClean="0">
                <a:solidFill>
                  <a:schemeClr val="bg1"/>
                </a:solidFill>
              </a:rPr>
              <a:t>Caesar was wary of returning for he feared that he would be prosecuted or politically ostracized. </a:t>
            </a:r>
          </a:p>
          <a:p>
            <a:pPr eaLnBrk="1" hangingPunct="1"/>
            <a:r>
              <a:rPr lang="en-US" altLang="en-US" sz="2400" smtClean="0">
                <a:solidFill>
                  <a:schemeClr val="bg1"/>
                </a:solidFill>
              </a:rPr>
              <a:t>This refusal led Pompey  to accuse Caesar of insubordination and the Senate declared Caesar a traitor and enemy of Rome.</a:t>
            </a:r>
          </a:p>
          <a:p>
            <a:pPr eaLnBrk="1" hangingPunct="1"/>
            <a:endParaRPr lang="en-US" altLang="en-US" sz="2900" smtClean="0"/>
          </a:p>
          <a:p>
            <a:pPr eaLnBrk="1" hangingPunct="1">
              <a:buFont typeface="Wingdings 2" pitchFamily="18" charset="2"/>
              <a:buNone/>
            </a:pPr>
            <a:endParaRPr lang="en-US" altLang="en-US" sz="2900" smtClean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495800"/>
            <a:ext cx="4191000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00"/>
                </a:solidFill>
                <a:latin typeface="Arnprior" pitchFamily="2" charset="0"/>
              </a:rPr>
              <a:t>The Roman Civil War</a:t>
            </a:r>
            <a:endParaRPr lang="en-US" dirty="0">
              <a:solidFill>
                <a:srgbClr val="FFFF00"/>
              </a:solidFill>
              <a:latin typeface="Arnprior" pitchFamily="2" charset="0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4860925"/>
          </a:xfrm>
        </p:spPr>
        <p:txBody>
          <a:bodyPr/>
          <a:lstStyle/>
          <a:p>
            <a:pPr eaLnBrk="1" hangingPunct="1"/>
            <a:r>
              <a:rPr lang="en-US" altLang="en-US" sz="2400" smtClean="0">
                <a:solidFill>
                  <a:schemeClr val="bg1"/>
                </a:solidFill>
              </a:rPr>
              <a:t>Rome was split into followers of Pompey and those of Caesar.</a:t>
            </a:r>
          </a:p>
          <a:p>
            <a:pPr eaLnBrk="1" hangingPunct="1"/>
            <a:r>
              <a:rPr lang="en-US" altLang="en-US" sz="2400" smtClean="0">
                <a:solidFill>
                  <a:schemeClr val="bg1"/>
                </a:solidFill>
              </a:rPr>
              <a:t>Many of Caesar’s friends and allies, including  Brutus, joined Pompey in opposition. </a:t>
            </a:r>
          </a:p>
          <a:p>
            <a:pPr eaLnBrk="1" hangingPunct="1"/>
            <a:r>
              <a:rPr lang="en-US" altLang="en-US" sz="2400" smtClean="0">
                <a:solidFill>
                  <a:schemeClr val="bg1"/>
                </a:solidFill>
              </a:rPr>
              <a:t>They felt Caesar was wrong to defy Rome.</a:t>
            </a:r>
          </a:p>
          <a:p>
            <a:pPr eaLnBrk="1" hangingPunct="1"/>
            <a:r>
              <a:rPr lang="en-US" altLang="en-US" sz="2400" smtClean="0">
                <a:solidFill>
                  <a:schemeClr val="bg1"/>
                </a:solidFill>
              </a:rPr>
              <a:t>On January 10</a:t>
            </a:r>
            <a:r>
              <a:rPr lang="en-US" altLang="en-US" sz="2400" baseline="30000" smtClean="0">
                <a:solidFill>
                  <a:schemeClr val="bg1"/>
                </a:solidFill>
              </a:rPr>
              <a:t>th</a:t>
            </a:r>
            <a:r>
              <a:rPr lang="en-US" altLang="en-US" sz="2400" smtClean="0">
                <a:solidFill>
                  <a:schemeClr val="bg1"/>
                </a:solidFill>
              </a:rPr>
              <a:t>, 49 BC, Caesar crosses the Rubicon River, which marked the official boundary of Italy, with his best legion (Legio XIII - Gemina) and thus started the Roman Civil War.</a:t>
            </a:r>
          </a:p>
          <a:p>
            <a:pPr eaLnBrk="1" hangingPunct="1"/>
            <a:r>
              <a:rPr lang="en-US" altLang="en-US" sz="2400" smtClean="0">
                <a:solidFill>
                  <a:schemeClr val="bg1"/>
                </a:solidFill>
              </a:rPr>
              <a:t>Caesar would remark “</a:t>
            </a:r>
            <a:r>
              <a:rPr lang="en-US" altLang="en-US" sz="2400" i="1" smtClean="0">
                <a:solidFill>
                  <a:schemeClr val="bg1"/>
                </a:solidFill>
              </a:rPr>
              <a:t>Alea iacta est,” </a:t>
            </a:r>
            <a:r>
              <a:rPr lang="en-US" altLang="en-US" sz="2400" smtClean="0">
                <a:solidFill>
                  <a:schemeClr val="bg1"/>
                </a:solidFill>
              </a:rPr>
              <a:t>(the Die has been cast), continue his march towards Rome. 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en-US" sz="2900" smtClean="0"/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953000"/>
            <a:ext cx="30511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984750"/>
            <a:ext cx="281940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00"/>
                </a:solidFill>
                <a:latin typeface="Arnprior" pitchFamily="2" charset="0"/>
              </a:rPr>
              <a:t>The Roman Civil War</a:t>
            </a:r>
            <a:endParaRPr lang="en-US" dirty="0">
              <a:solidFill>
                <a:srgbClr val="FFFF00"/>
              </a:solidFill>
              <a:latin typeface="Arnprior" pitchFamily="2" charset="0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81000" y="3048000"/>
            <a:ext cx="8305800" cy="35814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en-US" altLang="en-US" sz="2400" smtClean="0"/>
          </a:p>
          <a:p>
            <a:pPr eaLnBrk="1" hangingPunct="1">
              <a:buFont typeface="Wingdings 2" pitchFamily="18" charset="2"/>
              <a:buNone/>
            </a:pPr>
            <a:endParaRPr lang="en-US" altLang="en-US" sz="2900" smtClean="0"/>
          </a:p>
          <a:p>
            <a:pPr eaLnBrk="1" hangingPunct="1"/>
            <a:r>
              <a:rPr lang="en-US" altLang="en-US" sz="2900" smtClean="0">
                <a:solidFill>
                  <a:schemeClr val="bg1"/>
                </a:solidFill>
              </a:rPr>
              <a:t>Without a full army prepared for battle, Pompey and his followers would flee Rome.</a:t>
            </a:r>
          </a:p>
          <a:p>
            <a:pPr eaLnBrk="1" hangingPunct="1"/>
            <a:r>
              <a:rPr lang="en-US" altLang="en-US" sz="2900" smtClean="0">
                <a:solidFill>
                  <a:schemeClr val="bg1"/>
                </a:solidFill>
              </a:rPr>
              <a:t>The city was Caesar’s.</a:t>
            </a:r>
          </a:p>
          <a:p>
            <a:pPr eaLnBrk="1" hangingPunct="1"/>
            <a:r>
              <a:rPr lang="en-US" altLang="en-US" sz="2900" smtClean="0">
                <a:solidFill>
                  <a:schemeClr val="bg1"/>
                </a:solidFill>
              </a:rPr>
              <a:t>For 2 years, Caesar would pursue Pompey and his army throughout the region, constantly battling.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en-US" sz="2900" smtClean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4648200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76400"/>
            <a:ext cx="31813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00"/>
                </a:solidFill>
                <a:latin typeface="Arnprior" pitchFamily="2" charset="0"/>
              </a:rPr>
              <a:t>The Roman Civil War</a:t>
            </a:r>
            <a:endParaRPr lang="en-US" dirty="0">
              <a:solidFill>
                <a:srgbClr val="FFFF00"/>
              </a:solidFill>
              <a:latin typeface="Arnprior" pitchFamily="2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533400" y="3429000"/>
            <a:ext cx="8153400" cy="3200400"/>
          </a:xfrm>
        </p:spPr>
        <p:txBody>
          <a:bodyPr/>
          <a:lstStyle/>
          <a:p>
            <a:pPr eaLnBrk="1" hangingPunct="1"/>
            <a:r>
              <a:rPr lang="en-US" altLang="en-US" sz="2600" smtClean="0">
                <a:solidFill>
                  <a:schemeClr val="bg1"/>
                </a:solidFill>
              </a:rPr>
              <a:t>Finally, at Pharsalus (Greece), Pompey surrounded and outnumbered Caesar.  The odds were said to be 3 to 1.</a:t>
            </a:r>
          </a:p>
          <a:p>
            <a:pPr eaLnBrk="1" hangingPunct="1"/>
            <a:r>
              <a:rPr lang="en-US" altLang="en-US" sz="2600" smtClean="0">
                <a:solidFill>
                  <a:schemeClr val="bg1"/>
                </a:solidFill>
              </a:rPr>
              <a:t>Despite the grim odds, Caesar won the battle rather decisively and defeated Pompey and his followers once and for all.</a:t>
            </a:r>
          </a:p>
          <a:p>
            <a:pPr eaLnBrk="1" hangingPunct="1"/>
            <a:r>
              <a:rPr lang="en-US" altLang="en-US" sz="2600" smtClean="0">
                <a:solidFill>
                  <a:schemeClr val="bg1"/>
                </a:solidFill>
              </a:rPr>
              <a:t>However, Pompey would flee to Egypt, in hopes of raising another army.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en-US" sz="2900" smtClean="0"/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19200"/>
            <a:ext cx="2724150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19200"/>
            <a:ext cx="31718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00"/>
                </a:solidFill>
                <a:latin typeface="Arnprior" pitchFamily="2" charset="0"/>
              </a:rPr>
              <a:t>Return to Rome</a:t>
            </a:r>
            <a:endParaRPr lang="en-US" dirty="0">
              <a:solidFill>
                <a:srgbClr val="FFFF00"/>
              </a:solidFill>
              <a:latin typeface="Arnprior" pitchFamily="2" charset="0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04800" y="1295401"/>
            <a:ext cx="8610600" cy="3048000"/>
          </a:xfrm>
        </p:spPr>
        <p:txBody>
          <a:bodyPr/>
          <a:lstStyle/>
          <a:p>
            <a:pPr eaLnBrk="1" hangingPunct="1"/>
            <a:r>
              <a:rPr lang="en-US" altLang="en-US" sz="2400" dirty="0" smtClean="0">
                <a:solidFill>
                  <a:schemeClr val="bg1"/>
                </a:solidFill>
              </a:rPr>
              <a:t>Upon his return to Rome, Caesar would proclaim “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Veni</a:t>
            </a:r>
            <a:r>
              <a:rPr lang="en-US" altLang="en-US" sz="2400" dirty="0" smtClean="0">
                <a:solidFill>
                  <a:schemeClr val="bg1"/>
                </a:solidFill>
              </a:rPr>
              <a:t>,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Vidi</a:t>
            </a:r>
            <a:r>
              <a:rPr lang="en-US" altLang="en-US" sz="2400" dirty="0" smtClean="0">
                <a:solidFill>
                  <a:schemeClr val="bg1"/>
                </a:solidFill>
              </a:rPr>
              <a:t>,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Vici</a:t>
            </a:r>
            <a:r>
              <a:rPr lang="en-US" altLang="en-US" sz="2400" dirty="0" smtClean="0">
                <a:solidFill>
                  <a:schemeClr val="bg1"/>
                </a:solidFill>
              </a:rPr>
              <a:t>”,  or “I came, I saw, I conquered”.</a:t>
            </a:r>
          </a:p>
          <a:p>
            <a:pPr eaLnBrk="1" hangingPunct="1"/>
            <a:r>
              <a:rPr lang="en-US" altLang="en-US" sz="2400" dirty="0" smtClean="0">
                <a:solidFill>
                  <a:schemeClr val="bg1"/>
                </a:solidFill>
              </a:rPr>
              <a:t>The Romans would name Caesar a Dictator for 10 years.</a:t>
            </a:r>
          </a:p>
          <a:p>
            <a:pPr eaLnBrk="1" hangingPunct="1"/>
            <a:r>
              <a:rPr lang="en-US" altLang="en-US" sz="2400" dirty="0" smtClean="0">
                <a:solidFill>
                  <a:schemeClr val="bg1"/>
                </a:solidFill>
              </a:rPr>
              <a:t>Caesar made Mark Antony his 2</a:t>
            </a:r>
            <a:r>
              <a:rPr lang="en-US" altLang="en-US" sz="2400" baseline="30000" dirty="0" smtClean="0">
                <a:solidFill>
                  <a:schemeClr val="bg1"/>
                </a:solidFill>
              </a:rPr>
              <a:t>nd</a:t>
            </a:r>
            <a:r>
              <a:rPr lang="en-US" altLang="en-US" sz="2400" dirty="0" smtClean="0">
                <a:solidFill>
                  <a:schemeClr val="bg1"/>
                </a:solidFill>
              </a:rPr>
              <a:t> in command.</a:t>
            </a:r>
          </a:p>
          <a:p>
            <a:pPr eaLnBrk="1" hangingPunct="1"/>
            <a:r>
              <a:rPr lang="en-US" altLang="en-US" sz="2400" dirty="0" smtClean="0">
                <a:solidFill>
                  <a:schemeClr val="bg1"/>
                </a:solidFill>
              </a:rPr>
              <a:t>Instead of taking revenge on those that opposed him during the Roman Civil War, Caesar actually pardoned and forgave them all, including Brutus.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2900" dirty="0" smtClean="0"/>
              <a:t> 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720" y="4343400"/>
            <a:ext cx="370796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343400"/>
            <a:ext cx="3311160" cy="232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00"/>
                </a:solidFill>
                <a:latin typeface="Arnprior" pitchFamily="2" charset="0"/>
              </a:rPr>
              <a:t>Caesar as a Leader</a:t>
            </a:r>
            <a:endParaRPr lang="en-US" dirty="0">
              <a:solidFill>
                <a:srgbClr val="FFFF00"/>
              </a:solidFill>
              <a:latin typeface="Arnprior" pitchFamily="2" charset="0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257800"/>
          </a:xfrm>
        </p:spPr>
        <p:txBody>
          <a:bodyPr/>
          <a:lstStyle/>
          <a:p>
            <a:pPr eaLnBrk="1" hangingPunct="1"/>
            <a:r>
              <a:rPr lang="en-US" altLang="en-US" sz="2400" dirty="0" smtClean="0">
                <a:solidFill>
                  <a:schemeClr val="bg1"/>
                </a:solidFill>
              </a:rPr>
              <a:t>Caesar would make many reforms as a leader.</a:t>
            </a:r>
          </a:p>
          <a:p>
            <a:pPr eaLnBrk="1" hangingPunct="1"/>
            <a:r>
              <a:rPr lang="en-US" altLang="en-US" sz="2400" dirty="0" smtClean="0">
                <a:solidFill>
                  <a:schemeClr val="bg1"/>
                </a:solidFill>
              </a:rPr>
              <a:t>He would not be the tyrant many had thought he would be but actually a man of the people (plebeians). </a:t>
            </a:r>
          </a:p>
          <a:p>
            <a:pPr eaLnBrk="1" hangingPunct="1"/>
            <a:r>
              <a:rPr lang="en-US" altLang="en-US" sz="2400" dirty="0" smtClean="0">
                <a:solidFill>
                  <a:schemeClr val="bg1"/>
                </a:solidFill>
              </a:rPr>
              <a:t>He would take care of his veteran soldiers by providing them with more money and land.</a:t>
            </a:r>
          </a:p>
          <a:p>
            <a:pPr eaLnBrk="1" hangingPunct="1"/>
            <a:r>
              <a:rPr lang="en-US" altLang="en-US" sz="2400" dirty="0" smtClean="0">
                <a:solidFill>
                  <a:schemeClr val="bg1"/>
                </a:solidFill>
              </a:rPr>
              <a:t>He made the people of conquered lands, official citizens of Rome. </a:t>
            </a:r>
          </a:p>
          <a:p>
            <a:pPr eaLnBrk="1" hangingPunct="1"/>
            <a:r>
              <a:rPr lang="en-US" altLang="en-US" sz="2400" dirty="0" smtClean="0">
                <a:solidFill>
                  <a:schemeClr val="bg1"/>
                </a:solidFill>
              </a:rPr>
              <a:t>He increased the Senate from 600 members to 900 to accommodate citizens from other lands.</a:t>
            </a:r>
          </a:p>
          <a:p>
            <a:pPr eaLnBrk="1" hangingPunct="1"/>
            <a:r>
              <a:rPr lang="en-US" altLang="en-US" sz="2400" dirty="0" smtClean="0">
                <a:solidFill>
                  <a:schemeClr val="bg1"/>
                </a:solidFill>
              </a:rPr>
              <a:t>He took steps to eliminate the debt of the people.</a:t>
            </a:r>
          </a:p>
          <a:p>
            <a:pPr eaLnBrk="1" hangingPunct="1"/>
            <a:r>
              <a:rPr lang="en-US" altLang="en-US" sz="2400" dirty="0" smtClean="0">
                <a:solidFill>
                  <a:schemeClr val="bg1"/>
                </a:solidFill>
              </a:rPr>
              <a:t>He reduced slavery to help decrease the unemployment rate.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  <a:latin typeface="Arnprior" pitchFamily="2" charset="0"/>
              </a:rPr>
              <a:t>Did You know?</a:t>
            </a:r>
            <a:endParaRPr lang="en-US" dirty="0">
              <a:solidFill>
                <a:srgbClr val="FFFF00"/>
              </a:solidFill>
              <a:latin typeface="Arnprior" pitchFamily="2" charset="0"/>
            </a:endParaRPr>
          </a:p>
        </p:txBody>
      </p:sp>
      <p:sp>
        <p:nvSpPr>
          <p:cNvPr id="23555" name="Content Placeholder 3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572000" cy="4724400"/>
          </a:xfrm>
        </p:spPr>
        <p:txBody>
          <a:bodyPr/>
          <a:lstStyle/>
          <a:p>
            <a:r>
              <a:rPr lang="en-US" altLang="en-US" sz="2400" dirty="0" smtClean="0">
                <a:solidFill>
                  <a:schemeClr val="bg1"/>
                </a:solidFill>
              </a:rPr>
              <a:t>One of Julius Caesar’s most significant reforms was the Roman calendar.</a:t>
            </a:r>
          </a:p>
          <a:p>
            <a:r>
              <a:rPr lang="en-US" altLang="en-US" sz="2400" dirty="0" smtClean="0">
                <a:solidFill>
                  <a:schemeClr val="bg1"/>
                </a:solidFill>
              </a:rPr>
              <a:t>He overhauled the calendar by establishing  a 365 day year (was formerly 355 days).</a:t>
            </a:r>
          </a:p>
          <a:p>
            <a:r>
              <a:rPr lang="en-US" altLang="en-US" sz="2400" dirty="0" smtClean="0">
                <a:solidFill>
                  <a:schemeClr val="bg1"/>
                </a:solidFill>
              </a:rPr>
              <a:t>This aligned the months with the seasons more precisely.</a:t>
            </a:r>
          </a:p>
          <a:p>
            <a:r>
              <a:rPr lang="en-US" altLang="en-US" sz="2400" dirty="0" smtClean="0">
                <a:solidFill>
                  <a:schemeClr val="bg1"/>
                </a:solidFill>
              </a:rPr>
              <a:t>The month of July is named in his honor.</a:t>
            </a:r>
          </a:p>
          <a:p>
            <a:endParaRPr lang="en-US" altLang="en-US" sz="2400" dirty="0" smtClean="0"/>
          </a:p>
        </p:txBody>
      </p:sp>
      <p:pic>
        <p:nvPicPr>
          <p:cNvPr id="2355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133600"/>
            <a:ext cx="4343400" cy="3344863"/>
          </a:xfrm>
          <a:noFill/>
        </p:spPr>
      </p:pic>
      <p:sp>
        <p:nvSpPr>
          <p:cNvPr id="23557" name="TextBox 6"/>
          <p:cNvSpPr txBox="1">
            <a:spLocks noChangeArrowheads="1"/>
          </p:cNvSpPr>
          <p:nvPr/>
        </p:nvSpPr>
        <p:spPr bwMode="auto">
          <a:xfrm>
            <a:off x="5943600" y="5638800"/>
            <a:ext cx="1531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MDCCLXXVI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00"/>
                </a:solidFill>
                <a:latin typeface="Arnprior" pitchFamily="2" charset="0"/>
              </a:rPr>
              <a:t>Assassination</a:t>
            </a:r>
            <a:endParaRPr lang="en-US" dirty="0">
              <a:solidFill>
                <a:srgbClr val="FFFF00"/>
              </a:solidFill>
              <a:latin typeface="Arnprior" pitchFamily="2" charset="0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3657600"/>
          </a:xfrm>
        </p:spPr>
        <p:txBody>
          <a:bodyPr/>
          <a:lstStyle/>
          <a:p>
            <a:pPr eaLnBrk="1" hangingPunct="1"/>
            <a:r>
              <a:rPr lang="en-US" altLang="en-US" sz="2600" smtClean="0">
                <a:solidFill>
                  <a:schemeClr val="bg1"/>
                </a:solidFill>
              </a:rPr>
              <a:t>Many of Caesar’s reforms were not popular among  the Senate and other patricians.</a:t>
            </a:r>
          </a:p>
          <a:p>
            <a:pPr eaLnBrk="1" hangingPunct="1"/>
            <a:r>
              <a:rPr lang="en-US" altLang="en-US" sz="2600" smtClean="0">
                <a:solidFill>
                  <a:schemeClr val="bg1"/>
                </a:solidFill>
              </a:rPr>
              <a:t>Many still believed that Caesar was trying to become Imperator (emperor)</a:t>
            </a:r>
          </a:p>
          <a:p>
            <a:pPr eaLnBrk="1" hangingPunct="1"/>
            <a:r>
              <a:rPr lang="en-US" altLang="en-US" sz="2600" smtClean="0">
                <a:solidFill>
                  <a:schemeClr val="bg1"/>
                </a:solidFill>
              </a:rPr>
              <a:t>A group of Senators, led by Brutus, had a secret meeting and devised a plot to assassinate the dictator.</a:t>
            </a:r>
          </a:p>
        </p:txBody>
      </p:sp>
      <p:pic>
        <p:nvPicPr>
          <p:cNvPr id="2458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962400"/>
            <a:ext cx="5562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00"/>
                </a:solidFill>
                <a:latin typeface="Arnprior" pitchFamily="2" charset="0"/>
              </a:rPr>
              <a:t>Assassination</a:t>
            </a:r>
            <a:endParaRPr lang="en-US" dirty="0">
              <a:solidFill>
                <a:srgbClr val="FFFF00"/>
              </a:solidFill>
              <a:latin typeface="Arnprior" pitchFamily="2" charset="0"/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3657600"/>
          </a:xfrm>
        </p:spPr>
        <p:txBody>
          <a:bodyPr/>
          <a:lstStyle/>
          <a:p>
            <a:pPr eaLnBrk="1" hangingPunct="1"/>
            <a:r>
              <a:rPr lang="en-US" altLang="en-US" sz="2600" smtClean="0">
                <a:solidFill>
                  <a:schemeClr val="bg1"/>
                </a:solidFill>
              </a:rPr>
              <a:t>On the Ides of March (March 15</a:t>
            </a:r>
            <a:r>
              <a:rPr lang="en-US" altLang="en-US" sz="2600" baseline="30000" smtClean="0">
                <a:solidFill>
                  <a:schemeClr val="bg1"/>
                </a:solidFill>
              </a:rPr>
              <a:t>th</a:t>
            </a:r>
            <a:r>
              <a:rPr lang="en-US" altLang="en-US" sz="2600" smtClean="0">
                <a:solidFill>
                  <a:schemeClr val="bg1"/>
                </a:solidFill>
              </a:rPr>
              <a:t>) 44 BC, Caesar was called to the Senate chamber.</a:t>
            </a:r>
          </a:p>
          <a:p>
            <a:pPr eaLnBrk="1" hangingPunct="1"/>
            <a:r>
              <a:rPr lang="en-US" altLang="en-US" sz="2600" smtClean="0">
                <a:solidFill>
                  <a:schemeClr val="bg1"/>
                </a:solidFill>
              </a:rPr>
              <a:t>As usual he went with Antony at his side.</a:t>
            </a:r>
          </a:p>
          <a:p>
            <a:pPr eaLnBrk="1" hangingPunct="1"/>
            <a:r>
              <a:rPr lang="en-US" altLang="en-US" sz="2600" smtClean="0">
                <a:solidFill>
                  <a:schemeClr val="bg1"/>
                </a:solidFill>
              </a:rPr>
              <a:t>However, Antony was intercepted and distracted on the way to meet the Senate.</a:t>
            </a: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733800"/>
            <a:ext cx="3581400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10000"/>
            <a:ext cx="35052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00"/>
                </a:solidFill>
                <a:latin typeface="Arnprior" pitchFamily="2" charset="0"/>
              </a:rPr>
              <a:t>Assassination</a:t>
            </a:r>
            <a:endParaRPr lang="en-US" dirty="0">
              <a:solidFill>
                <a:srgbClr val="FFFF00"/>
              </a:solidFill>
              <a:latin typeface="Arnprior" pitchFamily="2" charset="0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3657600"/>
          </a:xfrm>
        </p:spPr>
        <p:txBody>
          <a:bodyPr/>
          <a:lstStyle/>
          <a:p>
            <a:pPr eaLnBrk="1" hangingPunct="1"/>
            <a:r>
              <a:rPr lang="en-US" altLang="en-US" sz="2300" smtClean="0">
                <a:solidFill>
                  <a:schemeClr val="bg1"/>
                </a:solidFill>
              </a:rPr>
              <a:t>Once in the Senate chamber, many Senators corralled around Caesar as if they had pressing business.</a:t>
            </a:r>
          </a:p>
          <a:p>
            <a:pPr eaLnBrk="1" hangingPunct="1"/>
            <a:r>
              <a:rPr lang="en-US" altLang="en-US" sz="2300" smtClean="0">
                <a:solidFill>
                  <a:schemeClr val="bg1"/>
                </a:solidFill>
              </a:rPr>
              <a:t>The attack commenced.</a:t>
            </a:r>
          </a:p>
          <a:p>
            <a:pPr eaLnBrk="1" hangingPunct="1"/>
            <a:r>
              <a:rPr lang="en-US" altLang="en-US" sz="2300" smtClean="0">
                <a:solidFill>
                  <a:schemeClr val="bg1"/>
                </a:solidFill>
              </a:rPr>
              <a:t>Senators grabbed Caesar while others thrust their knives into him.</a:t>
            </a:r>
          </a:p>
          <a:p>
            <a:pPr eaLnBrk="1" hangingPunct="1"/>
            <a:r>
              <a:rPr lang="en-US" altLang="en-US" sz="2300" smtClean="0">
                <a:solidFill>
                  <a:schemeClr val="bg1"/>
                </a:solidFill>
              </a:rPr>
              <a:t>After it was done, Caesar had been stabbed more than 20 times and lay in a pool of his own blood on the Senate floor</a:t>
            </a:r>
          </a:p>
          <a:p>
            <a:pPr eaLnBrk="1" hangingPunct="1"/>
            <a:r>
              <a:rPr lang="en-US" altLang="en-US" sz="2300" smtClean="0">
                <a:solidFill>
                  <a:schemeClr val="bg1"/>
                </a:solidFill>
              </a:rPr>
              <a:t>It was said that more than 60 Senators had participated in the violence.</a:t>
            </a: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191000"/>
            <a:ext cx="3962400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Bell Work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What do you know about the real Julius Caesar?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r>
              <a:rPr lang="en-US" dirty="0" smtClean="0">
                <a:solidFill>
                  <a:schemeClr val="bg2"/>
                </a:solidFill>
              </a:rPr>
              <a:t>You will need to take notes (Cornell Style)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37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00"/>
                </a:solidFill>
                <a:latin typeface="Arnprior" pitchFamily="2" charset="0"/>
              </a:rPr>
              <a:t>Aftermath</a:t>
            </a:r>
            <a:endParaRPr lang="en-US" dirty="0">
              <a:solidFill>
                <a:srgbClr val="FFFF00"/>
              </a:solidFill>
              <a:latin typeface="Arnprior" pitchFamily="2" charset="0"/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3657600"/>
          </a:xfrm>
        </p:spPr>
        <p:txBody>
          <a:bodyPr/>
          <a:lstStyle/>
          <a:p>
            <a:pPr eaLnBrk="1" hangingPunct="1"/>
            <a:r>
              <a:rPr lang="en-US" altLang="en-US" sz="2300" smtClean="0">
                <a:solidFill>
                  <a:schemeClr val="bg1"/>
                </a:solidFill>
              </a:rPr>
              <a:t>Many Roman citizens of the lower class, which Caesar was immensely popular with, were grief stricken.</a:t>
            </a:r>
          </a:p>
          <a:p>
            <a:pPr eaLnBrk="1" hangingPunct="1"/>
            <a:r>
              <a:rPr lang="en-US" altLang="en-US" sz="2300" smtClean="0">
                <a:solidFill>
                  <a:schemeClr val="bg1"/>
                </a:solidFill>
              </a:rPr>
              <a:t>Some even rioted and tried to set fire to the Senate house, angry that a few wealthy Senators would take it upon themselves to kill their champion</a:t>
            </a:r>
          </a:p>
          <a:p>
            <a:pPr eaLnBrk="1" hangingPunct="1"/>
            <a:r>
              <a:rPr lang="en-US" altLang="en-US" sz="2300" smtClean="0">
                <a:solidFill>
                  <a:schemeClr val="bg1"/>
                </a:solidFill>
              </a:rPr>
              <a:t>Antony would deliver a eulogy that would solidify Caesar’s popularity, posthumously. </a:t>
            </a:r>
          </a:p>
          <a:p>
            <a:pPr eaLnBrk="1" hangingPunct="1"/>
            <a:r>
              <a:rPr lang="en-US" altLang="en-US" sz="2300" smtClean="0">
                <a:solidFill>
                  <a:schemeClr val="bg1"/>
                </a:solidFill>
              </a:rPr>
              <a:t>Antony would also lead an army, hunting down and executing those involved in the assassination, including Brutus. </a:t>
            </a: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876800"/>
            <a:ext cx="3200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876800"/>
            <a:ext cx="28194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00"/>
                </a:solidFill>
                <a:latin typeface="Arnprior" pitchFamily="2" charset="0"/>
              </a:rPr>
              <a:t>Closing Thought</a:t>
            </a:r>
            <a:endParaRPr lang="en-US" dirty="0">
              <a:solidFill>
                <a:srgbClr val="FFFF00"/>
              </a:solidFill>
              <a:latin typeface="Arnprior" pitchFamily="2" charset="0"/>
            </a:endParaRPr>
          </a:p>
        </p:txBody>
      </p:sp>
      <p:pic>
        <p:nvPicPr>
          <p:cNvPr id="55298" name="Picture 2" descr="http://upload.wikimedia.org/wikipedia/commons/1/12/0092_-_Wien_-_Kunsthistorisches_Museum_-_Gaius_Julius_Caesar-edi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81200"/>
            <a:ext cx="2683764" cy="357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1219200"/>
          </a:xfrm>
        </p:spPr>
        <p:txBody>
          <a:bodyPr/>
          <a:lstStyle/>
          <a:p>
            <a:pPr eaLnBrk="1" hangingPunct="1"/>
            <a:r>
              <a:rPr lang="en-US" altLang="en-US" sz="2300" dirty="0" smtClean="0">
                <a:solidFill>
                  <a:schemeClr val="bg1"/>
                </a:solidFill>
              </a:rPr>
              <a:t>Write down the three most interesting things you learned about Caesar  and why you found them so interesting. </a:t>
            </a:r>
          </a:p>
        </p:txBody>
      </p:sp>
    </p:spTree>
    <p:extLst>
      <p:ext uri="{BB962C8B-B14F-4D97-AF65-F5344CB8AC3E}">
        <p14:creationId xmlns:p14="http://schemas.microsoft.com/office/powerpoint/2010/main" val="136916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00"/>
                </a:solidFill>
                <a:latin typeface="Arnprior" pitchFamily="2" charset="0"/>
              </a:rPr>
              <a:t>Early life</a:t>
            </a:r>
            <a:endParaRPr lang="en-US" dirty="0">
              <a:solidFill>
                <a:srgbClr val="FFFF00"/>
              </a:solidFill>
              <a:latin typeface="Arnprior" pitchFamily="2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4922837"/>
          </a:xfrm>
        </p:spPr>
        <p:txBody>
          <a:bodyPr/>
          <a:lstStyle/>
          <a:p>
            <a:pPr eaLnBrk="1" hangingPunct="1"/>
            <a:r>
              <a:rPr lang="en-US" altLang="en-US" sz="2600" dirty="0" smtClean="0">
                <a:solidFill>
                  <a:schemeClr val="bg1"/>
                </a:solidFill>
              </a:rPr>
              <a:t>Born to the patrician family </a:t>
            </a:r>
            <a:r>
              <a:rPr lang="en-US" altLang="en-US" sz="2600" i="1" dirty="0" err="1" smtClean="0">
                <a:solidFill>
                  <a:schemeClr val="bg1"/>
                </a:solidFill>
              </a:rPr>
              <a:t>Julii</a:t>
            </a:r>
            <a:r>
              <a:rPr lang="en-US" altLang="en-US" sz="2600" dirty="0" smtClean="0">
                <a:solidFill>
                  <a:schemeClr val="bg1"/>
                </a:solidFill>
              </a:rPr>
              <a:t> in 100 B.C.</a:t>
            </a:r>
          </a:p>
          <a:p>
            <a:pPr eaLnBrk="1" hangingPunct="1"/>
            <a:r>
              <a:rPr lang="en-US" altLang="en-US" sz="2600" dirty="0" smtClean="0">
                <a:solidFill>
                  <a:schemeClr val="bg1"/>
                </a:solidFill>
              </a:rPr>
              <a:t>As a child, he would claim he was a descendent of the goddess Venus</a:t>
            </a:r>
          </a:p>
          <a:p>
            <a:pPr eaLnBrk="1" hangingPunct="1"/>
            <a:r>
              <a:rPr lang="en-US" altLang="en-US" sz="2600" dirty="0" smtClean="0">
                <a:solidFill>
                  <a:schemeClr val="bg1"/>
                </a:solidFill>
              </a:rPr>
              <a:t>Caesar’s father suddenly died and at age 16, Caesar became the head of the household</a:t>
            </a:r>
          </a:p>
          <a:p>
            <a:pPr eaLnBrk="1" hangingPunct="1"/>
            <a:r>
              <a:rPr lang="en-US" altLang="en-US" sz="2600" dirty="0" smtClean="0">
                <a:solidFill>
                  <a:schemeClr val="bg1"/>
                </a:solidFill>
              </a:rPr>
              <a:t>As a young man, Caesar was nominated for many important positions such as the </a:t>
            </a:r>
            <a:r>
              <a:rPr lang="en-US" altLang="en-US" sz="2600" i="1" dirty="0" err="1" smtClean="0">
                <a:solidFill>
                  <a:schemeClr val="bg1"/>
                </a:solidFill>
              </a:rPr>
              <a:t>Flamen</a:t>
            </a:r>
            <a:r>
              <a:rPr lang="en-US" altLang="en-US" sz="2600" i="1" dirty="0" smtClean="0">
                <a:solidFill>
                  <a:schemeClr val="bg1"/>
                </a:solidFill>
              </a:rPr>
              <a:t> </a:t>
            </a:r>
            <a:r>
              <a:rPr lang="en-US" altLang="en-US" sz="2600" i="1" dirty="0" err="1" smtClean="0">
                <a:solidFill>
                  <a:schemeClr val="bg1"/>
                </a:solidFill>
              </a:rPr>
              <a:t>Dialis</a:t>
            </a:r>
            <a:r>
              <a:rPr lang="en-US" altLang="en-US" sz="2600" i="1" dirty="0" smtClean="0">
                <a:solidFill>
                  <a:schemeClr val="bg1"/>
                </a:solidFill>
              </a:rPr>
              <a:t> </a:t>
            </a:r>
          </a:p>
          <a:p>
            <a:pPr lvl="2" eaLnBrk="1" hangingPunct="1"/>
            <a:r>
              <a:rPr lang="en-US" altLang="en-US" sz="1800" dirty="0" smtClean="0">
                <a:solidFill>
                  <a:schemeClr val="bg1"/>
                </a:solidFill>
              </a:rPr>
              <a:t>(High Priest of Jupiter)</a:t>
            </a:r>
            <a:endParaRPr lang="en-US" altLang="en-US" sz="1800" i="1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sz="2600" dirty="0" smtClean="0">
                <a:solidFill>
                  <a:schemeClr val="bg1"/>
                </a:solidFill>
              </a:rPr>
              <a:t>He later joined the army, where he served with distinction.</a:t>
            </a:r>
          </a:p>
          <a:p>
            <a:pPr eaLnBrk="1" hangingPunct="1"/>
            <a:r>
              <a:rPr lang="en-US" altLang="en-US" sz="2600" dirty="0" smtClean="0">
                <a:solidFill>
                  <a:schemeClr val="bg1"/>
                </a:solidFill>
              </a:rPr>
              <a:t>He was later elected as military tribune and served in Hispania (modern day Spain).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00"/>
                </a:solidFill>
                <a:latin typeface="Arnprior" pitchFamily="2" charset="0"/>
              </a:rPr>
              <a:t>Rise to power</a:t>
            </a:r>
            <a:endParaRPr lang="en-US" dirty="0">
              <a:solidFill>
                <a:srgbClr val="FFFF00"/>
              </a:solidFill>
              <a:latin typeface="Arnprior" pitchFamily="2" charset="0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4525962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While in Hispania, Caesar (age 30) came across a statue of Alexander the Great and wept, for Alexander had conquered most of the known world by the same age and Caesar had accomplished so little.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05200"/>
            <a:ext cx="2895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00"/>
                </a:solidFill>
                <a:latin typeface="Arnprior" pitchFamily="2" charset="0"/>
              </a:rPr>
              <a:t>Rise to power</a:t>
            </a:r>
            <a:endParaRPr lang="en-US" dirty="0">
              <a:solidFill>
                <a:srgbClr val="FFFF00"/>
              </a:solidFill>
              <a:latin typeface="Arnprior" pitchFamily="2" charset="0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6553200" cy="5303838"/>
          </a:xfrm>
        </p:spPr>
        <p:txBody>
          <a:bodyPr/>
          <a:lstStyle/>
          <a:p>
            <a:pPr eaLnBrk="1" hangingPunct="1"/>
            <a:r>
              <a:rPr lang="en-US" altLang="en-US" sz="2400" smtClean="0">
                <a:solidFill>
                  <a:schemeClr val="bg1"/>
                </a:solidFill>
              </a:rPr>
              <a:t>Caesar would continue to run for and hold many different political offices throughout the years.</a:t>
            </a:r>
          </a:p>
          <a:p>
            <a:pPr eaLnBrk="1" hangingPunct="1"/>
            <a:r>
              <a:rPr lang="en-US" altLang="en-US" sz="2400" smtClean="0">
                <a:solidFill>
                  <a:schemeClr val="bg1"/>
                </a:solidFill>
              </a:rPr>
              <a:t>After a successful governorship in Hispania and great military victories, Caesar was elected as consul, the most senior public office in the republic. </a:t>
            </a:r>
          </a:p>
          <a:p>
            <a:pPr eaLnBrk="1" hangingPunct="1"/>
            <a:r>
              <a:rPr lang="en-US" altLang="en-US" sz="2400" smtClean="0">
                <a:solidFill>
                  <a:schemeClr val="bg1"/>
                </a:solidFill>
              </a:rPr>
              <a:t>He would align himself with two other powerful men (Crassus and Pompey) in an informal alliance to create the </a:t>
            </a:r>
            <a:r>
              <a:rPr lang="en-US" altLang="en-US" sz="2400" b="1" i="1" smtClean="0">
                <a:solidFill>
                  <a:schemeClr val="bg1"/>
                </a:solidFill>
              </a:rPr>
              <a:t>First Triumvirate</a:t>
            </a:r>
            <a:r>
              <a:rPr lang="en-US" altLang="en-US" sz="2400" smtClean="0">
                <a:solidFill>
                  <a:schemeClr val="bg1"/>
                </a:solidFill>
              </a:rPr>
              <a:t>.</a:t>
            </a:r>
          </a:p>
          <a:p>
            <a:pPr eaLnBrk="1" hangingPunct="1"/>
            <a:r>
              <a:rPr lang="en-US" altLang="en-US" sz="2400" smtClean="0">
                <a:solidFill>
                  <a:schemeClr val="bg1"/>
                </a:solidFill>
              </a:rPr>
              <a:t>Caesar would even offer his own daughter, Julia, as a wife to Pompey to solidify their alliance.  </a:t>
            </a:r>
          </a:p>
          <a:p>
            <a:pPr eaLnBrk="1" hangingPunct="1"/>
            <a:endParaRPr lang="en-US" altLang="en-US" sz="2400" smtClean="0"/>
          </a:p>
          <a:p>
            <a:pPr eaLnBrk="1" hangingPunct="1"/>
            <a:endParaRPr lang="en-US" altLang="en-US" sz="2400" smtClean="0"/>
          </a:p>
        </p:txBody>
      </p:sp>
      <p:pic>
        <p:nvPicPr>
          <p:cNvPr id="10244" name="Picture 4" descr="character_pompeymagn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828800"/>
            <a:ext cx="2105025" cy="337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6629400" y="5257800"/>
            <a:ext cx="2514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chemeClr val="bg1"/>
                </a:solidFill>
              </a:rPr>
              <a:t>Gnaius Pompey Magnus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00"/>
                </a:solidFill>
                <a:latin typeface="Arnprior" pitchFamily="2" charset="0"/>
              </a:rPr>
              <a:t>Military Might</a:t>
            </a:r>
            <a:endParaRPr lang="en-US" dirty="0">
              <a:solidFill>
                <a:srgbClr val="FFFF00"/>
              </a:solidFill>
              <a:latin typeface="Arnprior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6096000" cy="5562600"/>
          </a:xfrm>
        </p:spPr>
        <p:txBody>
          <a:bodyPr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>
                <a:solidFill>
                  <a:schemeClr val="bg1"/>
                </a:solidFill>
              </a:rPr>
              <a:t>Following his consulship, Caesar was deeply in debt.  He took a governorship in the territory of Gaul (Northern Italy, Southern France, Germany, the Balkans).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>
                <a:solidFill>
                  <a:schemeClr val="bg1"/>
                </a:solidFill>
              </a:rPr>
              <a:t>There was much money in military adventuring and Caesar took advantage of this.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>
                <a:solidFill>
                  <a:schemeClr val="bg1"/>
                </a:solidFill>
              </a:rPr>
              <a:t>Gaul was unstable and bordered other unconquered territories. 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>
                <a:solidFill>
                  <a:schemeClr val="bg1"/>
                </a:solidFill>
              </a:rPr>
              <a:t>Caesar proved to be a great military strategist and defeated tribal revolts and brought stability to Gaul while also conquering other lands.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>
                <a:solidFill>
                  <a:schemeClr val="bg1"/>
                </a:solidFill>
              </a:rPr>
              <a:t>Notable officers:  Mark Antony, Marcus </a:t>
            </a:r>
            <a:r>
              <a:rPr lang="en-US" dirty="0" err="1" smtClean="0">
                <a:solidFill>
                  <a:schemeClr val="bg1"/>
                </a:solidFill>
              </a:rPr>
              <a:t>Junius</a:t>
            </a:r>
            <a:r>
              <a:rPr lang="en-US" dirty="0" smtClean="0">
                <a:solidFill>
                  <a:schemeClr val="bg1"/>
                </a:solidFill>
              </a:rPr>
              <a:t> Brutus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600200"/>
            <a:ext cx="2717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00"/>
                </a:solidFill>
                <a:latin typeface="Arnprior" pitchFamily="2" charset="0"/>
              </a:rPr>
              <a:t>Military Might </a:t>
            </a:r>
            <a:endParaRPr lang="en-US" dirty="0">
              <a:solidFill>
                <a:srgbClr val="FFFF00"/>
              </a:solidFill>
              <a:latin typeface="Arnprior" pitchFamily="2" charset="0"/>
            </a:endParaRP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21336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-685800" y="4267200"/>
            <a:ext cx="45720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Mark Antony</a:t>
            </a:r>
          </a:p>
        </p:txBody>
      </p:sp>
      <p:sp>
        <p:nvSpPr>
          <p:cNvPr id="8" name="Rectangle 7"/>
          <p:cNvSpPr/>
          <p:nvPr/>
        </p:nvSpPr>
        <p:spPr>
          <a:xfrm>
            <a:off x="5410200" y="4267200"/>
            <a:ext cx="4572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Marcus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Junius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Brutus</a:t>
            </a:r>
          </a:p>
        </p:txBody>
      </p:sp>
      <p:pic>
        <p:nvPicPr>
          <p:cNvPr id="1229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371600"/>
            <a:ext cx="21336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667000"/>
            <a:ext cx="3505200" cy="30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286000" y="5715000"/>
            <a:ext cx="45720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Gaul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  <a:latin typeface="Arnprior" pitchFamily="2" charset="0"/>
              </a:rPr>
              <a:t>Caesar’s Popularity Grows</a:t>
            </a:r>
            <a:endParaRPr lang="en-US" dirty="0">
              <a:solidFill>
                <a:srgbClr val="FFFF00"/>
              </a:solidFill>
              <a:latin typeface="Arnprior" pitchFamily="2" charset="0"/>
            </a:endParaRPr>
          </a:p>
        </p:txBody>
      </p:sp>
      <p:sp>
        <p:nvSpPr>
          <p:cNvPr id="13315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419600" cy="4572000"/>
          </a:xfrm>
        </p:spPr>
        <p:txBody>
          <a:bodyPr/>
          <a:lstStyle/>
          <a:p>
            <a:pPr marL="342900" lvl="2" indent="-342900">
              <a:buFont typeface="Wingdings 2" pitchFamily="18" charset="2"/>
              <a:buChar char=""/>
            </a:pPr>
            <a:r>
              <a:rPr lang="en-US" altLang="en-US" sz="2400" dirty="0" smtClean="0">
                <a:solidFill>
                  <a:schemeClr val="bg1"/>
                </a:solidFill>
              </a:rPr>
              <a:t>Conquering was a very wealthy venture.</a:t>
            </a:r>
          </a:p>
          <a:p>
            <a:r>
              <a:rPr lang="en-US" altLang="en-US" sz="2400" dirty="0" smtClean="0">
                <a:solidFill>
                  <a:schemeClr val="bg1"/>
                </a:solidFill>
              </a:rPr>
              <a:t>Caesar would conquer new people and new lands and would take the spoils of war.</a:t>
            </a:r>
          </a:p>
          <a:p>
            <a:pPr marL="800100" lvl="3" indent="-342900">
              <a:buFont typeface="Wingdings 2" pitchFamily="18" charset="2"/>
              <a:buChar char=""/>
            </a:pPr>
            <a:r>
              <a:rPr lang="en-US" altLang="en-US" sz="2400" dirty="0" smtClean="0">
                <a:solidFill>
                  <a:schemeClr val="bg1"/>
                </a:solidFill>
              </a:rPr>
              <a:t> </a:t>
            </a:r>
            <a:r>
              <a:rPr lang="en-US" altLang="en-US" dirty="0" smtClean="0">
                <a:solidFill>
                  <a:schemeClr val="bg1"/>
                </a:solidFill>
              </a:rPr>
              <a:t>Slaves, gold and other riches.</a:t>
            </a:r>
          </a:p>
          <a:p>
            <a:r>
              <a:rPr lang="en-US" altLang="en-US" sz="2400" dirty="0" smtClean="0">
                <a:solidFill>
                  <a:schemeClr val="bg1"/>
                </a:solidFill>
              </a:rPr>
              <a:t>He would then send his riches back to Rome and  his popularity among the people grew stronger.</a:t>
            </a:r>
          </a:p>
        </p:txBody>
      </p:sp>
      <p:pic>
        <p:nvPicPr>
          <p:cNvPr id="1331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2743200"/>
            <a:ext cx="3743325" cy="2743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00"/>
                </a:solidFill>
                <a:latin typeface="Arnprior" pitchFamily="2" charset="0"/>
              </a:rPr>
              <a:t>The end of the First Triumvirate</a:t>
            </a:r>
            <a:endParaRPr lang="en-US" dirty="0">
              <a:solidFill>
                <a:srgbClr val="FFFF00"/>
              </a:solidFill>
              <a:latin typeface="Arnprior" pitchFamily="2" charset="0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75237"/>
          </a:xfrm>
        </p:spPr>
        <p:txBody>
          <a:bodyPr/>
          <a:lstStyle/>
          <a:p>
            <a:pPr eaLnBrk="1" hangingPunct="1"/>
            <a:r>
              <a:rPr lang="en-US" altLang="en-US" sz="2900" dirty="0" smtClean="0">
                <a:solidFill>
                  <a:schemeClr val="bg1"/>
                </a:solidFill>
              </a:rPr>
              <a:t>While Caesar was away, Crassus dies leading an invasion of Parthia (Persia).</a:t>
            </a:r>
          </a:p>
          <a:p>
            <a:pPr eaLnBrk="1" hangingPunct="1"/>
            <a:r>
              <a:rPr lang="en-US" altLang="en-US" sz="2900" dirty="0" smtClean="0">
                <a:solidFill>
                  <a:schemeClr val="bg1"/>
                </a:solidFill>
              </a:rPr>
              <a:t>Pompey now becomes the sole consul back in Rome. (I.E. He runs the government!)</a:t>
            </a:r>
          </a:p>
          <a:p>
            <a:pPr eaLnBrk="1" hangingPunct="1"/>
            <a:r>
              <a:rPr lang="en-US" altLang="en-US" sz="2900" dirty="0" smtClean="0">
                <a:solidFill>
                  <a:schemeClr val="bg1"/>
                </a:solidFill>
              </a:rPr>
              <a:t>Julia, Caesar’s daughter and Pompey’s wife, dies during childbirth.</a:t>
            </a:r>
          </a:p>
          <a:p>
            <a:pPr eaLnBrk="1" hangingPunct="1"/>
            <a:r>
              <a:rPr lang="en-US" altLang="en-US" sz="2900" dirty="0" smtClean="0">
                <a:solidFill>
                  <a:schemeClr val="bg1"/>
                </a:solidFill>
              </a:rPr>
              <a:t>Pompey would then marry Cornelia, the daughter of Scipio, one of Caesar’s political rivals.</a:t>
            </a:r>
          </a:p>
          <a:p>
            <a:pPr eaLnBrk="1" hangingPunct="1"/>
            <a:r>
              <a:rPr lang="en-US" altLang="en-US" sz="2900" dirty="0" smtClean="0">
                <a:solidFill>
                  <a:schemeClr val="bg1"/>
                </a:solidFill>
              </a:rPr>
              <a:t>Pompey would then align himself with Scipio.  </a:t>
            </a:r>
          </a:p>
          <a:p>
            <a:pPr eaLnBrk="1" hangingPunct="1"/>
            <a:r>
              <a:rPr lang="en-US" altLang="en-US" sz="2900" dirty="0" smtClean="0">
                <a:solidFill>
                  <a:schemeClr val="bg1"/>
                </a:solidFill>
              </a:rPr>
              <a:t>The Triumvirate was over.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2241</TotalTime>
  <Words>1270</Words>
  <Application>Microsoft Office PowerPoint</Application>
  <PresentationFormat>On-screen Show (4:3)</PresentationFormat>
  <Paragraphs>115</Paragraphs>
  <Slides>21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Trek</vt:lpstr>
      <vt:lpstr>Julius Caesar</vt:lpstr>
      <vt:lpstr>Bell Work</vt:lpstr>
      <vt:lpstr>Early life</vt:lpstr>
      <vt:lpstr>Rise to power</vt:lpstr>
      <vt:lpstr>Rise to power</vt:lpstr>
      <vt:lpstr>Military Might</vt:lpstr>
      <vt:lpstr>Military Might </vt:lpstr>
      <vt:lpstr>Caesar’s Popularity Grows</vt:lpstr>
      <vt:lpstr>The end of the First Triumvirate</vt:lpstr>
      <vt:lpstr>An Enemy of Rome</vt:lpstr>
      <vt:lpstr>The Roman Civil War</vt:lpstr>
      <vt:lpstr>The Roman Civil War</vt:lpstr>
      <vt:lpstr>The Roman Civil War</vt:lpstr>
      <vt:lpstr>Return to Rome</vt:lpstr>
      <vt:lpstr>Caesar as a Leader</vt:lpstr>
      <vt:lpstr>Did You know?</vt:lpstr>
      <vt:lpstr>Assassination</vt:lpstr>
      <vt:lpstr>Assassination</vt:lpstr>
      <vt:lpstr>Assassination</vt:lpstr>
      <vt:lpstr>Aftermath</vt:lpstr>
      <vt:lpstr>Closing Thought</vt:lpstr>
    </vt:vector>
  </TitlesOfParts>
  <Company>St. Johns County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SJCSD</dc:creator>
  <cp:lastModifiedBy>CCSD</cp:lastModifiedBy>
  <cp:revision>236</cp:revision>
  <dcterms:created xsi:type="dcterms:W3CDTF">2009-09-18T13:54:08Z</dcterms:created>
  <dcterms:modified xsi:type="dcterms:W3CDTF">2014-03-06T15:54:02Z</dcterms:modified>
</cp:coreProperties>
</file>