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61" r:id="rId8"/>
    <p:sldId id="262" r:id="rId9"/>
    <p:sldId id="289" r:id="rId10"/>
    <p:sldId id="290" r:id="rId11"/>
    <p:sldId id="292" r:id="rId12"/>
    <p:sldId id="282" r:id="rId13"/>
    <p:sldId id="293" r:id="rId14"/>
    <p:sldId id="294" r:id="rId15"/>
    <p:sldId id="291" r:id="rId16"/>
    <p:sldId id="295" r:id="rId17"/>
    <p:sldId id="297" r:id="rId18"/>
    <p:sldId id="296" r:id="rId19"/>
    <p:sldId id="298" r:id="rId20"/>
    <p:sldId id="299" r:id="rId21"/>
    <p:sldId id="300" r:id="rId22"/>
    <p:sldId id="301" r:id="rId23"/>
    <p:sldId id="264" r:id="rId24"/>
    <p:sldId id="265" r:id="rId25"/>
    <p:sldId id="266" r:id="rId26"/>
    <p:sldId id="267" r:id="rId27"/>
    <p:sldId id="268" r:id="rId28"/>
    <p:sldId id="269" r:id="rId29"/>
    <p:sldId id="270" r:id="rId30"/>
    <p:sldId id="272" r:id="rId31"/>
    <p:sldId id="277" r:id="rId32"/>
    <p:sldId id="273" r:id="rId33"/>
    <p:sldId id="278" r:id="rId34"/>
    <p:sldId id="279" r:id="rId35"/>
    <p:sldId id="280" r:id="rId36"/>
    <p:sldId id="281" r:id="rId37"/>
    <p:sldId id="283" r:id="rId38"/>
    <p:sldId id="284" r:id="rId39"/>
    <p:sldId id="285" r:id="rId40"/>
    <p:sldId id="286" r:id="rId41"/>
    <p:sldId id="274" r:id="rId42"/>
    <p:sldId id="275" r:id="rId43"/>
    <p:sldId id="276" r:id="rId44"/>
    <p:sldId id="287" r:id="rId45"/>
    <p:sldId id="288"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737" autoAdjust="0"/>
  </p:normalViewPr>
  <p:slideViewPr>
    <p:cSldViewPr>
      <p:cViewPr varScale="1">
        <p:scale>
          <a:sx n="67" d="100"/>
          <a:sy n="67" d="100"/>
        </p:scale>
        <p:origin x="-40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8D6904-52B6-4C44-BA35-44FFB0D35615}"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D6904-52B6-4C44-BA35-44FFB0D35615}"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D6904-52B6-4C44-BA35-44FFB0D35615}"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78D6904-52B6-4C44-BA35-44FFB0D35615}"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D6904-52B6-4C44-BA35-44FFB0D35615}"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8D6904-52B6-4C44-BA35-44FFB0D35615}"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8D6904-52B6-4C44-BA35-44FFB0D35615}" type="datetimeFigureOut">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8D6904-52B6-4C44-BA35-44FFB0D35615}"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D6904-52B6-4C44-BA35-44FFB0D35615}" type="datetimeFigureOut">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D6904-52B6-4C44-BA35-44FFB0D35615}"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F9829-D936-4370-8B84-101D6B08BE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D6904-52B6-4C44-BA35-44FFB0D35615}"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F9829-D936-4370-8B84-101D6B08BE6D}"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78D6904-52B6-4C44-BA35-44FFB0D35615}" type="datetimeFigureOut">
              <a:rPr lang="en-US" smtClean="0"/>
              <a:t>2/5/2015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18F9829-D936-4370-8B84-101D6B08BE6D}"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Odyssey</a:t>
            </a:r>
            <a:endParaRPr lang="en-US" dirty="0"/>
          </a:p>
        </p:txBody>
      </p:sp>
      <p:sp>
        <p:nvSpPr>
          <p:cNvPr id="3" name="Subtitle 2"/>
          <p:cNvSpPr>
            <a:spLocks noGrp="1"/>
          </p:cNvSpPr>
          <p:nvPr>
            <p:ph type="subTitle" idx="1"/>
          </p:nvPr>
        </p:nvSpPr>
        <p:spPr/>
        <p:txBody>
          <a:bodyPr/>
          <a:lstStyle/>
          <a:p>
            <a:r>
              <a:rPr lang="en-US" dirty="0" smtClean="0"/>
              <a:t>A Story of Homecoming, Hospitality, and Heroism</a:t>
            </a:r>
            <a:endParaRPr lang="en-US" dirty="0"/>
          </a:p>
        </p:txBody>
      </p:sp>
    </p:spTree>
    <p:extLst>
      <p:ext uri="{BB962C8B-B14F-4D97-AF65-F5344CB8AC3E}">
        <p14:creationId xmlns:p14="http://schemas.microsoft.com/office/powerpoint/2010/main" val="78041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924475"/>
          </a:xfrm>
        </p:spPr>
        <p:txBody>
          <a:bodyPr/>
          <a:lstStyle/>
          <a:p>
            <a:r>
              <a:rPr lang="en-US" dirty="0" smtClean="0"/>
              <a:t>The </a:t>
            </a:r>
            <a:r>
              <a:rPr lang="en-US" dirty="0" err="1" smtClean="0"/>
              <a:t>Telemachy</a:t>
            </a:r>
            <a:r>
              <a:rPr lang="en-US" dirty="0" smtClean="0"/>
              <a:t> – First Four Books</a:t>
            </a:r>
            <a:endParaRPr lang="en-US" dirty="0"/>
          </a:p>
        </p:txBody>
      </p:sp>
      <p:sp>
        <p:nvSpPr>
          <p:cNvPr id="3" name="Content Placeholder 2"/>
          <p:cNvSpPr>
            <a:spLocks noGrp="1"/>
          </p:cNvSpPr>
          <p:nvPr>
            <p:ph idx="1"/>
          </p:nvPr>
        </p:nvSpPr>
        <p:spPr>
          <a:xfrm>
            <a:off x="304800" y="1600200"/>
            <a:ext cx="5334000" cy="4724400"/>
          </a:xfrm>
        </p:spPr>
        <p:txBody>
          <a:bodyPr>
            <a:noAutofit/>
          </a:bodyPr>
          <a:lstStyle/>
          <a:p>
            <a:r>
              <a:rPr lang="en-US" sz="2200" dirty="0" smtClean="0"/>
              <a:t>We also meet Odysseus’ son Telemachus.</a:t>
            </a:r>
          </a:p>
          <a:p>
            <a:r>
              <a:rPr lang="en-US" sz="2200" dirty="0" smtClean="0"/>
              <a:t>Telemachus, who has not seen his father in years, is almost a man by the time the epic begins.</a:t>
            </a:r>
          </a:p>
          <a:p>
            <a:r>
              <a:rPr lang="en-US" sz="2200" dirty="0" smtClean="0"/>
              <a:t>He is occasionally impulsive and eager to prove himself as his father’s son.</a:t>
            </a:r>
          </a:p>
          <a:p>
            <a:r>
              <a:rPr lang="en-US" sz="2200" dirty="0" smtClean="0"/>
              <a:t>The first four books, called the ”</a:t>
            </a:r>
            <a:r>
              <a:rPr lang="en-US" sz="2200" b="1" dirty="0" err="1" smtClean="0"/>
              <a:t>Telemachy</a:t>
            </a:r>
            <a:r>
              <a:rPr lang="en-US" sz="2200" dirty="0" smtClean="0"/>
              <a:t>,” are about Telemachus’ efforts to find Odysseus or at least learn what happened to him after the war</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76400"/>
            <a:ext cx="3276600" cy="2057400"/>
          </a:xfrm>
          <a:prstGeom prst="rect">
            <a:avLst/>
          </a:prstGeom>
        </p:spPr>
      </p:pic>
    </p:spTree>
    <p:extLst>
      <p:ext uri="{BB962C8B-B14F-4D97-AF65-F5344CB8AC3E}">
        <p14:creationId xmlns:p14="http://schemas.microsoft.com/office/powerpoint/2010/main" val="85596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924475"/>
          </a:xfrm>
        </p:spPr>
        <p:txBody>
          <a:bodyPr/>
          <a:lstStyle/>
          <a:p>
            <a:r>
              <a:rPr lang="en-US" dirty="0" err="1" smtClean="0"/>
              <a:t>Telemachy</a:t>
            </a:r>
            <a:r>
              <a:rPr lang="en-US" dirty="0" smtClean="0"/>
              <a:t> – The First Four Books</a:t>
            </a:r>
            <a:endParaRPr lang="en-US" dirty="0"/>
          </a:p>
        </p:txBody>
      </p:sp>
      <p:sp>
        <p:nvSpPr>
          <p:cNvPr id="3" name="Content Placeholder 2"/>
          <p:cNvSpPr>
            <a:spLocks noGrp="1"/>
          </p:cNvSpPr>
          <p:nvPr>
            <p:ph idx="1"/>
          </p:nvPr>
        </p:nvSpPr>
        <p:spPr>
          <a:xfrm>
            <a:off x="304800" y="1600200"/>
            <a:ext cx="5334000" cy="4724400"/>
          </a:xfrm>
        </p:spPr>
        <p:txBody>
          <a:bodyPr>
            <a:noAutofit/>
          </a:bodyPr>
          <a:lstStyle/>
          <a:p>
            <a:r>
              <a:rPr lang="en-US" sz="2400" dirty="0" smtClean="0"/>
              <a:t>Telemachus was forced to grow up quickly due to a problematic situation at home.</a:t>
            </a:r>
          </a:p>
          <a:p>
            <a:r>
              <a:rPr lang="en-US" sz="2400" dirty="0" smtClean="0"/>
              <a:t>His father had been gone for a long time, and most people thought Odysseus was probably dead.</a:t>
            </a:r>
          </a:p>
          <a:p>
            <a:r>
              <a:rPr lang="en-US" sz="2400" dirty="0" smtClean="0"/>
              <a:t>When there’s a rich island kingdom and no leader, the situation gets dicey.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676400"/>
            <a:ext cx="3124200" cy="2057400"/>
          </a:xfrm>
          <a:prstGeom prst="rect">
            <a:avLst/>
          </a:prstGeom>
        </p:spPr>
      </p:pic>
    </p:spTree>
    <p:extLst>
      <p:ext uri="{BB962C8B-B14F-4D97-AF65-F5344CB8AC3E}">
        <p14:creationId xmlns:p14="http://schemas.microsoft.com/office/powerpoint/2010/main" val="57462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Those Darned Suitors</a:t>
            </a:r>
            <a:endParaRPr lang="en-US" dirty="0"/>
          </a:p>
        </p:txBody>
      </p:sp>
      <p:sp>
        <p:nvSpPr>
          <p:cNvPr id="3" name="Content Placeholder 2"/>
          <p:cNvSpPr>
            <a:spLocks noGrp="1"/>
          </p:cNvSpPr>
          <p:nvPr>
            <p:ph idx="1"/>
          </p:nvPr>
        </p:nvSpPr>
        <p:spPr>
          <a:xfrm>
            <a:off x="381001" y="1219200"/>
            <a:ext cx="4876800" cy="5029200"/>
          </a:xfrm>
        </p:spPr>
        <p:txBody>
          <a:bodyPr>
            <a:normAutofit fontScale="85000" lnSpcReduction="10000"/>
          </a:bodyPr>
          <a:lstStyle/>
          <a:p>
            <a:pPr>
              <a:buFont typeface="Wingdings" pitchFamily="2" charset="2"/>
              <a:buChar char="§"/>
            </a:pPr>
            <a:r>
              <a:rPr lang="en-US" sz="2800" dirty="0" smtClean="0"/>
              <a:t>Faithful Penelope, Odysseus’ wife, had been hounded by a group of men, suitors for her hand in marriage.</a:t>
            </a:r>
          </a:p>
          <a:p>
            <a:pPr>
              <a:buFont typeface="Wingdings" pitchFamily="2" charset="2"/>
              <a:buChar char="§"/>
            </a:pPr>
            <a:r>
              <a:rPr lang="en-US" sz="2800" dirty="0" smtClean="0"/>
              <a:t>They only wanted Odysseus’ land and power.</a:t>
            </a:r>
          </a:p>
          <a:p>
            <a:pPr>
              <a:buFont typeface="Wingdings" pitchFamily="2" charset="2"/>
              <a:buChar char="§"/>
            </a:pPr>
            <a:r>
              <a:rPr lang="en-US" sz="2800" dirty="0" smtClean="0"/>
              <a:t>They would probably kill her son Telemachus because he was a rival to them.</a:t>
            </a:r>
            <a:endParaRPr lang="en-US" dirty="0" smtClean="0"/>
          </a:p>
          <a:p>
            <a:pPr>
              <a:buFont typeface="Wingdings" pitchFamily="2" charset="2"/>
              <a:buChar char="§"/>
            </a:pPr>
            <a:r>
              <a:rPr lang="en-US" sz="2800" dirty="0" smtClean="0"/>
              <a:t>Still, as the queen of the island, she was forced to show them courtesy and hospitality.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43000"/>
            <a:ext cx="3200400" cy="3429000"/>
          </a:xfrm>
          <a:prstGeom prst="rect">
            <a:avLst/>
          </a:prstGeom>
        </p:spPr>
      </p:pic>
    </p:spTree>
    <p:extLst>
      <p:ext uri="{BB962C8B-B14F-4D97-AF65-F5344CB8AC3E}">
        <p14:creationId xmlns:p14="http://schemas.microsoft.com/office/powerpoint/2010/main" val="398741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Major Theme: Xenia, or Hospitality</a:t>
            </a:r>
            <a:endParaRPr lang="en-US" dirty="0"/>
          </a:p>
        </p:txBody>
      </p:sp>
      <p:sp>
        <p:nvSpPr>
          <p:cNvPr id="3" name="Content Placeholder 2"/>
          <p:cNvSpPr>
            <a:spLocks noGrp="1"/>
          </p:cNvSpPr>
          <p:nvPr>
            <p:ph idx="1"/>
          </p:nvPr>
        </p:nvSpPr>
        <p:spPr>
          <a:xfrm>
            <a:off x="381001" y="1219200"/>
            <a:ext cx="4876800" cy="5029200"/>
          </a:xfrm>
        </p:spPr>
        <p:txBody>
          <a:bodyPr>
            <a:normAutofit fontScale="92500" lnSpcReduction="20000"/>
          </a:bodyPr>
          <a:lstStyle/>
          <a:p>
            <a:pPr>
              <a:buFont typeface="Wingdings" pitchFamily="2" charset="2"/>
              <a:buChar char="§"/>
            </a:pPr>
            <a:r>
              <a:rPr lang="en-US" sz="2400" dirty="0" smtClean="0"/>
              <a:t>The idea of </a:t>
            </a:r>
            <a:r>
              <a:rPr lang="en-US" sz="2400" i="1" dirty="0" smtClean="0"/>
              <a:t>xenia</a:t>
            </a:r>
            <a:r>
              <a:rPr lang="en-US" sz="2400" dirty="0" smtClean="0"/>
              <a:t>, or hospitality, was an important one in ancient Greece, and it’s an important idea in this epic.</a:t>
            </a:r>
          </a:p>
          <a:p>
            <a:pPr>
              <a:buFont typeface="Wingdings" pitchFamily="2" charset="2"/>
              <a:buChar char="§"/>
            </a:pPr>
            <a:r>
              <a:rPr lang="en-US" sz="2400" dirty="0" smtClean="0"/>
              <a:t>Xenia means the proper conduct of a host to a guest (and a guest to a host).</a:t>
            </a:r>
          </a:p>
          <a:p>
            <a:pPr>
              <a:buFont typeface="Wingdings" pitchFamily="2" charset="2"/>
              <a:buChar char="§"/>
            </a:pPr>
            <a:r>
              <a:rPr lang="en-US" sz="2400" dirty="0" smtClean="0"/>
              <a:t>Hosts are supposed to offer guests food, shelter, and assistance without getting all nosy about their guests’ business.</a:t>
            </a:r>
          </a:p>
          <a:p>
            <a:pPr>
              <a:buFont typeface="Wingdings" pitchFamily="2" charset="2"/>
              <a:buChar char="§"/>
            </a:pPr>
            <a:r>
              <a:rPr lang="en-US" sz="2400" dirty="0" smtClean="0"/>
              <a:t>(After all, a guest could be a god in disguise, so…you’d better break out the nice towels for Zeus, am I right?)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43000"/>
            <a:ext cx="3200400" cy="3429000"/>
          </a:xfrm>
          <a:prstGeom prst="rect">
            <a:avLst/>
          </a:prstGeom>
        </p:spPr>
      </p:pic>
    </p:spTree>
    <p:extLst>
      <p:ext uri="{BB962C8B-B14F-4D97-AF65-F5344CB8AC3E}">
        <p14:creationId xmlns:p14="http://schemas.microsoft.com/office/powerpoint/2010/main" val="293959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Major Theme: Xenia, or Hospitality</a:t>
            </a:r>
            <a:endParaRPr lang="en-US" dirty="0"/>
          </a:p>
        </p:txBody>
      </p:sp>
      <p:sp>
        <p:nvSpPr>
          <p:cNvPr id="3" name="Content Placeholder 2"/>
          <p:cNvSpPr>
            <a:spLocks noGrp="1"/>
          </p:cNvSpPr>
          <p:nvPr>
            <p:ph idx="1"/>
          </p:nvPr>
        </p:nvSpPr>
        <p:spPr>
          <a:xfrm>
            <a:off x="381001" y="1219200"/>
            <a:ext cx="4876800" cy="5029200"/>
          </a:xfrm>
        </p:spPr>
        <p:txBody>
          <a:bodyPr>
            <a:normAutofit/>
          </a:bodyPr>
          <a:lstStyle/>
          <a:p>
            <a:pPr>
              <a:buFont typeface="Wingdings" pitchFamily="2" charset="2"/>
              <a:buChar char="§"/>
            </a:pPr>
            <a:r>
              <a:rPr lang="en-US" sz="2400" dirty="0" smtClean="0"/>
              <a:t>Throughout this epic, we will see people break these rules of xenia – usually with pretty serious consequences.</a:t>
            </a:r>
            <a:endParaRPr lang="en-US" sz="2400" dirty="0"/>
          </a:p>
          <a:p>
            <a:pPr>
              <a:buFont typeface="Wingdings" pitchFamily="2" charset="2"/>
              <a:buChar char="§"/>
            </a:pPr>
            <a:r>
              <a:rPr lang="en-US" sz="2400" dirty="0" smtClean="0"/>
              <a:t>(By the way, the suitors are totally breaking the rules of hospitality.  They’re the Guests That Would Not Leave, or even worse, the Guests That Will Probably Kill Your Son.)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43000"/>
            <a:ext cx="3200400" cy="3429000"/>
          </a:xfrm>
          <a:prstGeom prst="rect">
            <a:avLst/>
          </a:prstGeom>
        </p:spPr>
      </p:pic>
    </p:spTree>
    <p:extLst>
      <p:ext uri="{BB962C8B-B14F-4D97-AF65-F5344CB8AC3E}">
        <p14:creationId xmlns:p14="http://schemas.microsoft.com/office/powerpoint/2010/main" val="1305099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The Quest for Home</a:t>
            </a:r>
            <a:endParaRPr lang="en-US" dirty="0"/>
          </a:p>
        </p:txBody>
      </p:sp>
      <p:sp>
        <p:nvSpPr>
          <p:cNvPr id="3" name="Content Placeholder 2"/>
          <p:cNvSpPr>
            <a:spLocks noGrp="1"/>
          </p:cNvSpPr>
          <p:nvPr>
            <p:ph idx="1"/>
          </p:nvPr>
        </p:nvSpPr>
        <p:spPr>
          <a:xfrm>
            <a:off x="381000" y="1447800"/>
            <a:ext cx="5105399" cy="4953000"/>
          </a:xfrm>
        </p:spPr>
        <p:txBody>
          <a:bodyPr>
            <a:normAutofit lnSpcReduction="10000"/>
          </a:bodyPr>
          <a:lstStyle/>
          <a:p>
            <a:pPr>
              <a:buFont typeface="Wingdings" pitchFamily="2" charset="2"/>
              <a:buChar char="§"/>
            </a:pPr>
            <a:r>
              <a:rPr lang="en-US" sz="2800" dirty="0" smtClean="0"/>
              <a:t>When the epic begins, Odysseus had been gone from Ithaca for twenty years.</a:t>
            </a:r>
          </a:p>
          <a:p>
            <a:pPr>
              <a:buFont typeface="Wingdings" pitchFamily="2" charset="2"/>
              <a:buChar char="§"/>
            </a:pPr>
            <a:r>
              <a:rPr lang="en-US" sz="2800" dirty="0" smtClean="0"/>
              <a:t>Telemachus finds out that </a:t>
            </a:r>
            <a:r>
              <a:rPr lang="en-US" sz="2800" dirty="0"/>
              <a:t>e</a:t>
            </a:r>
            <a:r>
              <a:rPr lang="en-US" sz="2800" dirty="0" smtClean="0"/>
              <a:t>veryone else from the Trojan War was already accounted for except for Odysseus.</a:t>
            </a:r>
          </a:p>
          <a:p>
            <a:pPr>
              <a:buFont typeface="Wingdings" pitchFamily="2" charset="2"/>
              <a:buChar char="§"/>
            </a:pPr>
            <a:r>
              <a:rPr lang="en-US" sz="2800" dirty="0" smtClean="0"/>
              <a:t>What was taking Odysseus so long to come home?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52523"/>
            <a:ext cx="2286000" cy="2695754"/>
          </a:xfrm>
          <a:prstGeom prst="rect">
            <a:avLst/>
          </a:prstGeom>
        </p:spPr>
      </p:pic>
    </p:spTree>
    <p:extLst>
      <p:ext uri="{BB962C8B-B14F-4D97-AF65-F5344CB8AC3E}">
        <p14:creationId xmlns:p14="http://schemas.microsoft.com/office/powerpoint/2010/main" val="4167865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The Quest for Home</a:t>
            </a:r>
            <a:endParaRPr lang="en-US" dirty="0"/>
          </a:p>
        </p:txBody>
      </p:sp>
      <p:sp>
        <p:nvSpPr>
          <p:cNvPr id="3" name="Content Placeholder 2"/>
          <p:cNvSpPr>
            <a:spLocks noGrp="1"/>
          </p:cNvSpPr>
          <p:nvPr>
            <p:ph idx="1"/>
          </p:nvPr>
        </p:nvSpPr>
        <p:spPr>
          <a:xfrm>
            <a:off x="381000" y="1447800"/>
            <a:ext cx="5105399" cy="4953000"/>
          </a:xfrm>
        </p:spPr>
        <p:txBody>
          <a:bodyPr>
            <a:normAutofit lnSpcReduction="10000"/>
          </a:bodyPr>
          <a:lstStyle/>
          <a:p>
            <a:pPr>
              <a:buFont typeface="Wingdings" pitchFamily="2" charset="2"/>
              <a:buChar char="§"/>
            </a:pPr>
            <a:r>
              <a:rPr lang="en-US" sz="2800" dirty="0" smtClean="0"/>
              <a:t>In books 5-6, the readers learn what’s been keeping Odysseus from home: the nymph Calypso.</a:t>
            </a:r>
          </a:p>
          <a:p>
            <a:pPr>
              <a:buFont typeface="Wingdings" pitchFamily="2" charset="2"/>
              <a:buChar char="§"/>
            </a:pPr>
            <a:r>
              <a:rPr lang="en-US" sz="2800" dirty="0" smtClean="0"/>
              <a:t>She is in love with Odysseus, but all Odysseus does is pine for home.</a:t>
            </a:r>
          </a:p>
          <a:p>
            <a:pPr>
              <a:buFont typeface="Wingdings" pitchFamily="2" charset="2"/>
              <a:buChar char="§"/>
            </a:pPr>
            <a:r>
              <a:rPr lang="en-US" sz="2800" dirty="0" smtClean="0"/>
              <a:t>Finally, the gods have to step in and say, “It’s not you.  It’s him.  Let him go.”</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52523"/>
            <a:ext cx="2286000" cy="2695754"/>
          </a:xfrm>
          <a:prstGeom prst="rect">
            <a:avLst/>
          </a:prstGeom>
        </p:spPr>
      </p:pic>
    </p:spTree>
    <p:extLst>
      <p:ext uri="{BB962C8B-B14F-4D97-AF65-F5344CB8AC3E}">
        <p14:creationId xmlns:p14="http://schemas.microsoft.com/office/powerpoint/2010/main" val="4020587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The Quest for Home</a:t>
            </a:r>
            <a:endParaRPr lang="en-US" dirty="0"/>
          </a:p>
        </p:txBody>
      </p:sp>
      <p:sp>
        <p:nvSpPr>
          <p:cNvPr id="3" name="Content Placeholder 2"/>
          <p:cNvSpPr>
            <a:spLocks noGrp="1"/>
          </p:cNvSpPr>
          <p:nvPr>
            <p:ph idx="1"/>
          </p:nvPr>
        </p:nvSpPr>
        <p:spPr>
          <a:xfrm>
            <a:off x="381000" y="1447800"/>
            <a:ext cx="5105399" cy="4953000"/>
          </a:xfrm>
        </p:spPr>
        <p:txBody>
          <a:bodyPr>
            <a:normAutofit lnSpcReduction="10000"/>
          </a:bodyPr>
          <a:lstStyle/>
          <a:p>
            <a:pPr>
              <a:buFont typeface="Wingdings" pitchFamily="2" charset="2"/>
              <a:buChar char="§"/>
            </a:pPr>
            <a:r>
              <a:rPr lang="en-US" sz="2800" dirty="0" smtClean="0"/>
              <a:t>In books 5-6, the readers learn what’s been keeping Odysseus from home: the nymph Calypso.</a:t>
            </a:r>
          </a:p>
          <a:p>
            <a:pPr>
              <a:buFont typeface="Wingdings" pitchFamily="2" charset="2"/>
              <a:buChar char="§"/>
            </a:pPr>
            <a:r>
              <a:rPr lang="en-US" sz="2800" dirty="0" smtClean="0"/>
              <a:t>She is in love with Odysseus, but all Odysseus does is pine for home.</a:t>
            </a:r>
          </a:p>
          <a:p>
            <a:pPr>
              <a:buFont typeface="Wingdings" pitchFamily="2" charset="2"/>
              <a:buChar char="§"/>
            </a:pPr>
            <a:r>
              <a:rPr lang="en-US" sz="2800" dirty="0" smtClean="0"/>
              <a:t>Finally, the gods have to step in and say, “It’s not you.  It’s him.  Let him go.”</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52523"/>
            <a:ext cx="2286000" cy="2695754"/>
          </a:xfrm>
          <a:prstGeom prst="rect">
            <a:avLst/>
          </a:prstGeom>
        </p:spPr>
      </p:pic>
    </p:spTree>
    <p:extLst>
      <p:ext uri="{BB962C8B-B14F-4D97-AF65-F5344CB8AC3E}">
        <p14:creationId xmlns:p14="http://schemas.microsoft.com/office/powerpoint/2010/main" val="266130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The Quest for Home</a:t>
            </a:r>
            <a:endParaRPr lang="en-US" dirty="0"/>
          </a:p>
        </p:txBody>
      </p:sp>
      <p:sp>
        <p:nvSpPr>
          <p:cNvPr id="3" name="Content Placeholder 2"/>
          <p:cNvSpPr>
            <a:spLocks noGrp="1"/>
          </p:cNvSpPr>
          <p:nvPr>
            <p:ph idx="1"/>
          </p:nvPr>
        </p:nvSpPr>
        <p:spPr>
          <a:xfrm>
            <a:off x="381000" y="1447800"/>
            <a:ext cx="5105399" cy="4953000"/>
          </a:xfrm>
        </p:spPr>
        <p:txBody>
          <a:bodyPr>
            <a:normAutofit lnSpcReduction="10000"/>
          </a:bodyPr>
          <a:lstStyle/>
          <a:p>
            <a:pPr>
              <a:buFont typeface="Wingdings" pitchFamily="2" charset="2"/>
              <a:buChar char="§"/>
            </a:pPr>
            <a:r>
              <a:rPr lang="en-US" sz="2800" dirty="0" smtClean="0"/>
              <a:t>She’s kept Odysseus captive for seven years.</a:t>
            </a:r>
          </a:p>
          <a:p>
            <a:pPr>
              <a:buFont typeface="Wingdings" pitchFamily="2" charset="2"/>
              <a:buChar char="§"/>
            </a:pPr>
            <a:r>
              <a:rPr lang="en-US" sz="2800" dirty="0" smtClean="0"/>
              <a:t>By that time, Odysseus is pining for home, an idea that introduces another major idea of this epic: the idea of </a:t>
            </a:r>
            <a:r>
              <a:rPr lang="en-US" sz="2800" i="1" dirty="0" err="1" smtClean="0"/>
              <a:t>nostos</a:t>
            </a:r>
            <a:r>
              <a:rPr lang="en-US" sz="2800" dirty="0" smtClean="0"/>
              <a:t>, or homecoming.</a:t>
            </a:r>
          </a:p>
          <a:p>
            <a:pPr>
              <a:buFont typeface="Wingdings" pitchFamily="2" charset="2"/>
              <a:buChar char="§"/>
            </a:pPr>
            <a:r>
              <a:rPr lang="en-US" sz="2800" dirty="0" smtClean="0"/>
              <a:t>(This is the root of our word </a:t>
            </a:r>
            <a:r>
              <a:rPr lang="en-US" sz="2800" i="1" dirty="0" smtClean="0"/>
              <a:t>nostalgia</a:t>
            </a:r>
            <a:r>
              <a:rPr lang="en-US" sz="2800" dirty="0" smtClean="0"/>
              <a:t>, or the longing to go back to our home.)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52523"/>
            <a:ext cx="2286000" cy="2695754"/>
          </a:xfrm>
          <a:prstGeom prst="rect">
            <a:avLst/>
          </a:prstGeom>
        </p:spPr>
      </p:pic>
    </p:spTree>
    <p:extLst>
      <p:ext uri="{BB962C8B-B14F-4D97-AF65-F5344CB8AC3E}">
        <p14:creationId xmlns:p14="http://schemas.microsoft.com/office/powerpoint/2010/main" val="1421167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versus </a:t>
            </a:r>
            <a:r>
              <a:rPr lang="en-US" dirty="0" err="1" smtClean="0"/>
              <a:t>Kleos</a:t>
            </a:r>
            <a:r>
              <a:rPr lang="en-US" dirty="0" smtClean="0"/>
              <a:t>: Home versus Fame</a:t>
            </a:r>
            <a:endParaRPr lang="en-US" dirty="0"/>
          </a:p>
        </p:txBody>
      </p:sp>
      <p:sp>
        <p:nvSpPr>
          <p:cNvPr id="3" name="Content Placeholder 2"/>
          <p:cNvSpPr>
            <a:spLocks noGrp="1"/>
          </p:cNvSpPr>
          <p:nvPr>
            <p:ph idx="1"/>
          </p:nvPr>
        </p:nvSpPr>
        <p:spPr>
          <a:xfrm>
            <a:off x="381000" y="1447800"/>
            <a:ext cx="5105399" cy="4953000"/>
          </a:xfrm>
        </p:spPr>
        <p:txBody>
          <a:bodyPr>
            <a:normAutofit lnSpcReduction="10000"/>
          </a:bodyPr>
          <a:lstStyle/>
          <a:p>
            <a:pPr>
              <a:buFont typeface="Wingdings" pitchFamily="2" charset="2"/>
              <a:buChar char="§"/>
            </a:pPr>
            <a:r>
              <a:rPr lang="en-US" sz="2800" dirty="0" smtClean="0"/>
              <a:t>Throughout the epic (and the “prequel” epic known as the Iliad), the idea of </a:t>
            </a:r>
            <a:r>
              <a:rPr lang="en-US" sz="2800" i="1" dirty="0" err="1" smtClean="0"/>
              <a:t>nostos</a:t>
            </a:r>
            <a:r>
              <a:rPr lang="en-US" sz="2800" dirty="0" smtClean="0"/>
              <a:t> is often pitted against the desire for </a:t>
            </a:r>
            <a:r>
              <a:rPr lang="en-US" sz="2800" i="1" dirty="0" err="1" smtClean="0"/>
              <a:t>kleos</a:t>
            </a:r>
            <a:r>
              <a:rPr lang="en-US" sz="2800" dirty="0" smtClean="0"/>
              <a:t>, or fame.</a:t>
            </a:r>
          </a:p>
          <a:p>
            <a:pPr>
              <a:buFont typeface="Wingdings" pitchFamily="2" charset="2"/>
              <a:buChar char="§"/>
            </a:pPr>
            <a:r>
              <a:rPr lang="en-US" sz="2800" dirty="0" smtClean="0"/>
              <a:t>Achilles, the greatest warrior of the Greeks, was offered a choice between </a:t>
            </a:r>
            <a:r>
              <a:rPr lang="en-US" sz="2800" dirty="0" err="1" smtClean="0"/>
              <a:t>nostos</a:t>
            </a:r>
            <a:r>
              <a:rPr lang="en-US" sz="2800" dirty="0" smtClean="0"/>
              <a:t> and </a:t>
            </a:r>
            <a:r>
              <a:rPr lang="en-US" sz="2800" dirty="0" err="1" smtClean="0"/>
              <a:t>kleos</a:t>
            </a:r>
            <a:r>
              <a:rPr lang="en-US" sz="2800" dirty="0" smtClean="0"/>
              <a:t>.</a:t>
            </a:r>
          </a:p>
          <a:p>
            <a:pPr>
              <a:buFont typeface="Wingdings" pitchFamily="2" charset="2"/>
              <a:buChar char="§"/>
            </a:pPr>
            <a:endParaRPr lang="en-US" sz="2800"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743200"/>
            <a:ext cx="2438095" cy="1876191"/>
          </a:xfrm>
          <a:prstGeom prst="rect">
            <a:avLst/>
          </a:prstGeom>
        </p:spPr>
      </p:pic>
    </p:spTree>
    <p:extLst>
      <p:ext uri="{BB962C8B-B14F-4D97-AF65-F5344CB8AC3E}">
        <p14:creationId xmlns:p14="http://schemas.microsoft.com/office/powerpoint/2010/main" val="251756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The Odyssey</a:t>
            </a:r>
            <a:r>
              <a:rPr lang="en-US" dirty="0" smtClean="0"/>
              <a:t>?</a:t>
            </a:r>
            <a:endParaRPr lang="en-US" dirty="0"/>
          </a:p>
        </p:txBody>
      </p:sp>
      <p:sp>
        <p:nvSpPr>
          <p:cNvPr id="3" name="Content Placeholder 2"/>
          <p:cNvSpPr>
            <a:spLocks noGrp="1"/>
          </p:cNvSpPr>
          <p:nvPr>
            <p:ph idx="1"/>
          </p:nvPr>
        </p:nvSpPr>
        <p:spPr>
          <a:xfrm>
            <a:off x="1009443" y="1807361"/>
            <a:ext cx="4857957" cy="4051437"/>
          </a:xfrm>
        </p:spPr>
        <p:txBody>
          <a:bodyPr>
            <a:normAutofit fontScale="92500"/>
          </a:bodyPr>
          <a:lstStyle/>
          <a:p>
            <a:pPr>
              <a:buFont typeface="Arial" pitchFamily="34" charset="0"/>
              <a:buChar char="•"/>
            </a:pPr>
            <a:r>
              <a:rPr lang="en-US" sz="2800" i="1" dirty="0" smtClean="0"/>
              <a:t>The Odyssey </a:t>
            </a:r>
            <a:r>
              <a:rPr lang="en-US" sz="2800" dirty="0" smtClean="0"/>
              <a:t>is an ancient Greek epic – an extended poem --  written by the poet Homer.</a:t>
            </a:r>
          </a:p>
          <a:p>
            <a:pPr>
              <a:buFont typeface="Arial" pitchFamily="34" charset="0"/>
              <a:buChar char="•"/>
            </a:pPr>
            <a:r>
              <a:rPr lang="en-US" sz="2800" dirty="0" smtClean="0"/>
              <a:t>The </a:t>
            </a:r>
            <a:r>
              <a:rPr lang="en-US" sz="2800" i="1" dirty="0" smtClean="0"/>
              <a:t>Odyssey</a:t>
            </a:r>
            <a:r>
              <a:rPr lang="en-US" sz="2800" dirty="0" smtClean="0"/>
              <a:t> tells about the adventures of Odysseus, one of the greatest heroes of the Trojan War.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23076"/>
            <a:ext cx="2667000" cy="3145047"/>
          </a:xfrm>
          <a:prstGeom prst="rect">
            <a:avLst/>
          </a:prstGeom>
        </p:spPr>
      </p:pic>
    </p:spTree>
    <p:extLst>
      <p:ext uri="{BB962C8B-B14F-4D97-AF65-F5344CB8AC3E}">
        <p14:creationId xmlns:p14="http://schemas.microsoft.com/office/powerpoint/2010/main" val="674652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versus </a:t>
            </a:r>
            <a:r>
              <a:rPr lang="en-US" dirty="0" err="1" smtClean="0"/>
              <a:t>Kleos</a:t>
            </a:r>
            <a:r>
              <a:rPr lang="en-US" dirty="0" smtClean="0"/>
              <a:t>: Home versus Fame</a:t>
            </a:r>
            <a:endParaRPr lang="en-US" dirty="0"/>
          </a:p>
        </p:txBody>
      </p:sp>
      <p:sp>
        <p:nvSpPr>
          <p:cNvPr id="3" name="Content Placeholder 2"/>
          <p:cNvSpPr>
            <a:spLocks noGrp="1"/>
          </p:cNvSpPr>
          <p:nvPr>
            <p:ph idx="1"/>
          </p:nvPr>
        </p:nvSpPr>
        <p:spPr>
          <a:xfrm>
            <a:off x="381000" y="1447800"/>
            <a:ext cx="5105399" cy="5257800"/>
          </a:xfrm>
        </p:spPr>
        <p:txBody>
          <a:bodyPr>
            <a:normAutofit fontScale="85000" lnSpcReduction="10000"/>
          </a:bodyPr>
          <a:lstStyle/>
          <a:p>
            <a:pPr>
              <a:buFont typeface="Wingdings" pitchFamily="2" charset="2"/>
              <a:buChar char="§"/>
            </a:pPr>
            <a:r>
              <a:rPr lang="en-US" sz="2800" dirty="0" smtClean="0"/>
              <a:t>Achilles could choose his own fate, but there were only two choices.</a:t>
            </a:r>
          </a:p>
          <a:p>
            <a:pPr>
              <a:buFont typeface="Wingdings" pitchFamily="2" charset="2"/>
              <a:buChar char="§"/>
            </a:pPr>
            <a:r>
              <a:rPr lang="en-US" sz="2800" dirty="0" smtClean="0"/>
              <a:t>He could either choose a long and happy life  or a short and brutal one.</a:t>
            </a:r>
          </a:p>
          <a:p>
            <a:pPr>
              <a:buFont typeface="Wingdings" pitchFamily="2" charset="2"/>
              <a:buChar char="§"/>
            </a:pPr>
            <a:r>
              <a:rPr lang="en-US" sz="2800" dirty="0" smtClean="0"/>
              <a:t>The catch?  If he lived the long and happy life, no one would remember him for very long.  </a:t>
            </a:r>
          </a:p>
          <a:p>
            <a:pPr>
              <a:buFont typeface="Wingdings" pitchFamily="2" charset="2"/>
              <a:buChar char="§"/>
            </a:pPr>
            <a:r>
              <a:rPr lang="en-US" sz="2800" dirty="0" smtClean="0"/>
              <a:t>If he lived the short and brutal life, Achilles would achieve </a:t>
            </a:r>
            <a:r>
              <a:rPr lang="en-US" sz="2800" i="1" dirty="0" err="1" smtClean="0"/>
              <a:t>kleos</a:t>
            </a:r>
            <a:r>
              <a:rPr lang="en-US" sz="2800" i="1" dirty="0" smtClean="0"/>
              <a:t> </a:t>
            </a:r>
            <a:r>
              <a:rPr lang="en-US" sz="2800" i="1" dirty="0" err="1" smtClean="0"/>
              <a:t>aphthiton</a:t>
            </a:r>
            <a:r>
              <a:rPr lang="en-US" sz="2800" dirty="0" smtClean="0"/>
              <a:t>, or fame undying.  Achilles would be famous forever.</a:t>
            </a:r>
          </a:p>
          <a:p>
            <a:pPr>
              <a:buFont typeface="Wingdings" pitchFamily="2" charset="2"/>
              <a:buChar char="§"/>
            </a:pPr>
            <a:endParaRPr lang="en-US" sz="2800"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743200"/>
            <a:ext cx="2438095" cy="1876191"/>
          </a:xfrm>
          <a:prstGeom prst="rect">
            <a:avLst/>
          </a:prstGeom>
        </p:spPr>
      </p:pic>
    </p:spTree>
    <p:extLst>
      <p:ext uri="{BB962C8B-B14F-4D97-AF65-F5344CB8AC3E}">
        <p14:creationId xmlns:p14="http://schemas.microsoft.com/office/powerpoint/2010/main" val="2839868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versus </a:t>
            </a:r>
            <a:r>
              <a:rPr lang="en-US" dirty="0" err="1" smtClean="0"/>
              <a:t>Kleos</a:t>
            </a:r>
            <a:r>
              <a:rPr lang="en-US" dirty="0" smtClean="0"/>
              <a:t>: Home versus Fame</a:t>
            </a:r>
            <a:endParaRPr lang="en-US" dirty="0"/>
          </a:p>
        </p:txBody>
      </p:sp>
      <p:sp>
        <p:nvSpPr>
          <p:cNvPr id="3" name="Content Placeholder 2"/>
          <p:cNvSpPr>
            <a:spLocks noGrp="1"/>
          </p:cNvSpPr>
          <p:nvPr>
            <p:ph idx="1"/>
          </p:nvPr>
        </p:nvSpPr>
        <p:spPr>
          <a:xfrm>
            <a:off x="381000" y="1447800"/>
            <a:ext cx="5105399" cy="5257800"/>
          </a:xfrm>
        </p:spPr>
        <p:txBody>
          <a:bodyPr>
            <a:normAutofit/>
          </a:bodyPr>
          <a:lstStyle/>
          <a:p>
            <a:pPr>
              <a:buFont typeface="Wingdings" pitchFamily="2" charset="2"/>
              <a:buChar char="§"/>
            </a:pPr>
            <a:r>
              <a:rPr lang="en-US" sz="2800" dirty="0" smtClean="0"/>
              <a:t>If you want to know which fate Achilles chose, think about the fact that even though the Trojan War took place over three thousand years ago, we are STILL talking about this dude.</a:t>
            </a:r>
          </a:p>
          <a:p>
            <a:pPr>
              <a:buFont typeface="Wingdings" pitchFamily="2" charset="2"/>
              <a:buChar char="§"/>
            </a:pPr>
            <a:r>
              <a:rPr lang="en-US" sz="2800" dirty="0" smtClean="0"/>
              <a:t>(Yeah, he chose </a:t>
            </a:r>
            <a:r>
              <a:rPr lang="en-US" sz="2800" i="1" dirty="0" err="1" smtClean="0"/>
              <a:t>kleos</a:t>
            </a:r>
            <a:r>
              <a:rPr lang="en-US" sz="2800" i="1" dirty="0" smtClean="0"/>
              <a:t> </a:t>
            </a:r>
            <a:r>
              <a:rPr lang="en-US" sz="2800" i="1" dirty="0" err="1" smtClean="0"/>
              <a:t>aphthiton</a:t>
            </a:r>
            <a:r>
              <a:rPr lang="en-US" sz="2800"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743200"/>
            <a:ext cx="2438095" cy="1876191"/>
          </a:xfrm>
          <a:prstGeom prst="rect">
            <a:avLst/>
          </a:prstGeom>
        </p:spPr>
      </p:pic>
    </p:spTree>
    <p:extLst>
      <p:ext uri="{BB962C8B-B14F-4D97-AF65-F5344CB8AC3E}">
        <p14:creationId xmlns:p14="http://schemas.microsoft.com/office/powerpoint/2010/main" val="3859955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Odysseus’ Choice</a:t>
            </a:r>
            <a:endParaRPr lang="en-US" dirty="0"/>
          </a:p>
        </p:txBody>
      </p:sp>
      <p:sp>
        <p:nvSpPr>
          <p:cNvPr id="3" name="Content Placeholder 2"/>
          <p:cNvSpPr>
            <a:spLocks noGrp="1"/>
          </p:cNvSpPr>
          <p:nvPr>
            <p:ph idx="1"/>
          </p:nvPr>
        </p:nvSpPr>
        <p:spPr>
          <a:xfrm>
            <a:off x="381000" y="1447800"/>
            <a:ext cx="5105399" cy="4953000"/>
          </a:xfrm>
        </p:spPr>
        <p:txBody>
          <a:bodyPr>
            <a:normAutofit fontScale="92500" lnSpcReduction="20000"/>
          </a:bodyPr>
          <a:lstStyle/>
          <a:p>
            <a:pPr>
              <a:buFont typeface="Wingdings" pitchFamily="2" charset="2"/>
              <a:buChar char="§"/>
            </a:pPr>
            <a:r>
              <a:rPr lang="en-US" sz="2800" dirty="0" smtClean="0"/>
              <a:t>As you can probably tell, Odysseus chose </a:t>
            </a:r>
            <a:r>
              <a:rPr lang="en-US" sz="2800" i="1" dirty="0" err="1" smtClean="0"/>
              <a:t>nostos</a:t>
            </a:r>
            <a:r>
              <a:rPr lang="en-US" sz="2800" dirty="0" smtClean="0"/>
              <a:t>, or homecoming…but it wasn’t easy.</a:t>
            </a:r>
          </a:p>
          <a:p>
            <a:pPr>
              <a:buFont typeface="Wingdings" pitchFamily="2" charset="2"/>
              <a:buChar char="§"/>
            </a:pPr>
            <a:r>
              <a:rPr lang="en-US" sz="2800" dirty="0" smtClean="0"/>
              <a:t>After escaping from Calypso, Odysseus washes up naked and alone on the island of </a:t>
            </a:r>
            <a:r>
              <a:rPr lang="en-US" sz="2800" dirty="0" err="1" smtClean="0"/>
              <a:t>Ischeria</a:t>
            </a:r>
            <a:r>
              <a:rPr lang="en-US" sz="2800" dirty="0" smtClean="0"/>
              <a:t>, where he finally tells his tale to the king of the island.</a:t>
            </a:r>
          </a:p>
          <a:p>
            <a:pPr>
              <a:buFont typeface="Wingdings" pitchFamily="2" charset="2"/>
              <a:buChar char="§"/>
            </a:pPr>
            <a:r>
              <a:rPr lang="en-US" sz="2800" dirty="0" smtClean="0"/>
              <a:t>Books 9-12 are the “epic digression,” or a flashback about what happened when Odysseus left Troy.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52523"/>
            <a:ext cx="2286000" cy="2695754"/>
          </a:xfrm>
          <a:prstGeom prst="rect">
            <a:avLst/>
          </a:prstGeom>
        </p:spPr>
      </p:pic>
    </p:spTree>
    <p:extLst>
      <p:ext uri="{BB962C8B-B14F-4D97-AF65-F5344CB8AC3E}">
        <p14:creationId xmlns:p14="http://schemas.microsoft.com/office/powerpoint/2010/main" val="336390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67" y="304800"/>
            <a:ext cx="7125113" cy="924475"/>
          </a:xfrm>
        </p:spPr>
        <p:txBody>
          <a:bodyPr/>
          <a:lstStyle/>
          <a:p>
            <a:r>
              <a:rPr lang="en-US" dirty="0" smtClean="0"/>
              <a:t>The Trouble with the Cyclops</a:t>
            </a:r>
            <a:endParaRPr lang="en-US" dirty="0"/>
          </a:p>
        </p:txBody>
      </p:sp>
      <p:sp>
        <p:nvSpPr>
          <p:cNvPr id="3" name="Content Placeholder 2"/>
          <p:cNvSpPr>
            <a:spLocks noGrp="1"/>
          </p:cNvSpPr>
          <p:nvPr>
            <p:ph idx="1"/>
          </p:nvPr>
        </p:nvSpPr>
        <p:spPr>
          <a:xfrm>
            <a:off x="609600" y="1154642"/>
            <a:ext cx="4857957" cy="5169958"/>
          </a:xfrm>
        </p:spPr>
        <p:txBody>
          <a:bodyPr>
            <a:normAutofit fontScale="92500" lnSpcReduction="20000"/>
          </a:bodyPr>
          <a:lstStyle/>
          <a:p>
            <a:pPr>
              <a:buFont typeface="Wingdings" pitchFamily="2" charset="2"/>
              <a:buChar char="§"/>
            </a:pPr>
            <a:r>
              <a:rPr lang="en-US" sz="2800" dirty="0"/>
              <a:t>O</a:t>
            </a:r>
            <a:r>
              <a:rPr lang="en-US" sz="2800" dirty="0" smtClean="0"/>
              <a:t>ne of the major reasons Odysseus had trouble getting home was because of this attractive fellow, the Cyclops.</a:t>
            </a:r>
          </a:p>
          <a:p>
            <a:pPr>
              <a:buFont typeface="Wingdings" pitchFamily="2" charset="2"/>
              <a:buChar char="§"/>
            </a:pPr>
            <a:r>
              <a:rPr lang="en-US" sz="2800" dirty="0" smtClean="0"/>
              <a:t>The Cyclopes were sons of the sea god Poseidon.</a:t>
            </a:r>
          </a:p>
          <a:p>
            <a:pPr>
              <a:buFont typeface="Wingdings" pitchFamily="2" charset="2"/>
              <a:buChar char="§"/>
            </a:pPr>
            <a:r>
              <a:rPr lang="en-US" sz="2800" dirty="0" smtClean="0"/>
              <a:t>They were enormous giants with one great eye in the middle of their foreheads.</a:t>
            </a:r>
          </a:p>
          <a:p>
            <a:pPr>
              <a:buFont typeface="Wingdings" pitchFamily="2" charset="2"/>
              <a:buChar char="§"/>
            </a:pPr>
            <a:r>
              <a:rPr lang="en-US" sz="2800" dirty="0" smtClean="0"/>
              <a:t>They also had a taste for human flesh.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295400"/>
            <a:ext cx="3124200" cy="4114800"/>
          </a:xfrm>
          <a:prstGeom prst="rect">
            <a:avLst/>
          </a:prstGeom>
        </p:spPr>
      </p:pic>
    </p:spTree>
    <p:extLst>
      <p:ext uri="{BB962C8B-B14F-4D97-AF65-F5344CB8AC3E}">
        <p14:creationId xmlns:p14="http://schemas.microsoft.com/office/powerpoint/2010/main" val="3835290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Odysseus Makes an Enemy</a:t>
            </a:r>
            <a:endParaRPr lang="en-US" dirty="0"/>
          </a:p>
        </p:txBody>
      </p:sp>
      <p:sp>
        <p:nvSpPr>
          <p:cNvPr id="3" name="Content Placeholder 2"/>
          <p:cNvSpPr>
            <a:spLocks noGrp="1"/>
          </p:cNvSpPr>
          <p:nvPr>
            <p:ph idx="1"/>
          </p:nvPr>
        </p:nvSpPr>
        <p:spPr>
          <a:xfrm>
            <a:off x="609601" y="1295401"/>
            <a:ext cx="5257800" cy="4563398"/>
          </a:xfrm>
        </p:spPr>
        <p:txBody>
          <a:bodyPr>
            <a:normAutofit/>
          </a:bodyPr>
          <a:lstStyle/>
          <a:p>
            <a:pPr>
              <a:buFont typeface="Wingdings" pitchFamily="2" charset="2"/>
              <a:buChar char="§"/>
            </a:pPr>
            <a:r>
              <a:rPr lang="en-US" sz="2800" dirty="0" smtClean="0"/>
              <a:t>When Odysseus and his men were trapped by the Cyclops in his cave, clever Odysseus figured a way out.</a:t>
            </a:r>
          </a:p>
          <a:p>
            <a:pPr>
              <a:buFont typeface="Wingdings" pitchFamily="2" charset="2"/>
              <a:buChar char="§"/>
            </a:pPr>
            <a:r>
              <a:rPr lang="en-US" sz="2800" dirty="0" smtClean="0"/>
              <a:t>Odysseus also blinded the Cyclops and helped his fellow Greeks escape.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23076"/>
            <a:ext cx="2667000" cy="3145047"/>
          </a:xfrm>
          <a:prstGeom prst="rect">
            <a:avLst/>
          </a:prstGeom>
        </p:spPr>
      </p:pic>
    </p:spTree>
    <p:extLst>
      <p:ext uri="{BB962C8B-B14F-4D97-AF65-F5344CB8AC3E}">
        <p14:creationId xmlns:p14="http://schemas.microsoft.com/office/powerpoint/2010/main" val="3835290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1"/>
            <a:ext cx="7125113" cy="533400"/>
          </a:xfrm>
        </p:spPr>
        <p:txBody>
          <a:bodyPr/>
          <a:lstStyle/>
          <a:p>
            <a:r>
              <a:rPr lang="en-US" dirty="0" smtClean="0"/>
              <a:t>Poseidon Vows Revenge</a:t>
            </a:r>
            <a:endParaRPr lang="en-US" dirty="0"/>
          </a:p>
        </p:txBody>
      </p:sp>
      <p:sp>
        <p:nvSpPr>
          <p:cNvPr id="3" name="Content Placeholder 2"/>
          <p:cNvSpPr>
            <a:spLocks noGrp="1"/>
          </p:cNvSpPr>
          <p:nvPr>
            <p:ph idx="1"/>
          </p:nvPr>
        </p:nvSpPr>
        <p:spPr>
          <a:xfrm>
            <a:off x="609600" y="990600"/>
            <a:ext cx="8153400" cy="2819400"/>
          </a:xfrm>
        </p:spPr>
        <p:txBody>
          <a:bodyPr>
            <a:normAutofit fontScale="77500" lnSpcReduction="20000"/>
          </a:bodyPr>
          <a:lstStyle/>
          <a:p>
            <a:pPr>
              <a:buFont typeface="Wingdings" pitchFamily="2" charset="2"/>
              <a:buChar char="§"/>
            </a:pPr>
            <a:r>
              <a:rPr lang="en-US" sz="3100" dirty="0" smtClean="0"/>
              <a:t>However, Odysseus couldn’t risk bragging about his deeds.</a:t>
            </a:r>
          </a:p>
          <a:p>
            <a:pPr>
              <a:buFont typeface="Wingdings" pitchFamily="2" charset="2"/>
              <a:buChar char="§"/>
            </a:pPr>
            <a:r>
              <a:rPr lang="en-US" sz="3100" dirty="0" smtClean="0"/>
              <a:t>Not surprisingly, the news of Odysseus’ treatment of the Cyclops got back to Poseidon, the Cyclopes’ father.</a:t>
            </a:r>
          </a:p>
          <a:p>
            <a:pPr>
              <a:buFont typeface="Wingdings" pitchFamily="2" charset="2"/>
              <a:buChar char="§"/>
            </a:pPr>
            <a:r>
              <a:rPr lang="en-US" sz="3100" dirty="0" smtClean="0"/>
              <a:t>Note to Odysseus: If you’re </a:t>
            </a:r>
            <a:r>
              <a:rPr lang="en-US" sz="3100" u="sng" dirty="0" smtClean="0"/>
              <a:t>sailing</a:t>
            </a:r>
            <a:r>
              <a:rPr lang="en-US" sz="3100" dirty="0" smtClean="0"/>
              <a:t> home toward your </a:t>
            </a:r>
            <a:r>
              <a:rPr lang="en-US" sz="3100" u="sng" dirty="0" smtClean="0"/>
              <a:t>island</a:t>
            </a:r>
            <a:r>
              <a:rPr lang="en-US" sz="3100" dirty="0" smtClean="0"/>
              <a:t> kingdom, you should try very, very hard not to anger the god of the sea.</a:t>
            </a:r>
          </a:p>
          <a:p>
            <a:pPr>
              <a:buFont typeface="Wingdings" pitchFamily="2" charset="2"/>
              <a:buChar char="§"/>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697840"/>
            <a:ext cx="5867400" cy="2702960"/>
          </a:xfrm>
          <a:prstGeom prst="rect">
            <a:avLst/>
          </a:prstGeom>
        </p:spPr>
      </p:pic>
    </p:spTree>
    <p:extLst>
      <p:ext uri="{BB962C8B-B14F-4D97-AF65-F5344CB8AC3E}">
        <p14:creationId xmlns:p14="http://schemas.microsoft.com/office/powerpoint/2010/main" val="3835290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Odysseus Makes Friends</a:t>
            </a:r>
            <a:endParaRPr lang="en-US" dirty="0"/>
          </a:p>
        </p:txBody>
      </p:sp>
      <p:sp>
        <p:nvSpPr>
          <p:cNvPr id="3" name="Content Placeholder 2"/>
          <p:cNvSpPr>
            <a:spLocks noGrp="1"/>
          </p:cNvSpPr>
          <p:nvPr>
            <p:ph idx="1"/>
          </p:nvPr>
        </p:nvSpPr>
        <p:spPr>
          <a:xfrm>
            <a:off x="533400" y="1618106"/>
            <a:ext cx="4857957" cy="4051437"/>
          </a:xfrm>
        </p:spPr>
        <p:txBody>
          <a:bodyPr>
            <a:normAutofit/>
          </a:bodyPr>
          <a:lstStyle/>
          <a:p>
            <a:pPr>
              <a:buFont typeface="Wingdings" pitchFamily="2" charset="2"/>
              <a:buChar char="§"/>
            </a:pPr>
            <a:r>
              <a:rPr lang="en-US" sz="2800" dirty="0" smtClean="0"/>
              <a:t>Odysseus had made an enemy of the god </a:t>
            </a:r>
            <a:r>
              <a:rPr lang="en-US" sz="2800" dirty="0" err="1" smtClean="0"/>
              <a:t>Poseison</a:t>
            </a:r>
            <a:r>
              <a:rPr lang="en-US" sz="2800" dirty="0" smtClean="0"/>
              <a:t>, but he made a friend in an equally powerful deity, the goddess Athena.</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18106"/>
            <a:ext cx="3200400" cy="3411093"/>
          </a:xfrm>
          <a:prstGeom prst="rect">
            <a:avLst/>
          </a:prstGeom>
        </p:spPr>
      </p:pic>
    </p:spTree>
    <p:extLst>
      <p:ext uri="{BB962C8B-B14F-4D97-AF65-F5344CB8AC3E}">
        <p14:creationId xmlns:p14="http://schemas.microsoft.com/office/powerpoint/2010/main" val="3835290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125113" cy="685800"/>
          </a:xfrm>
        </p:spPr>
        <p:txBody>
          <a:bodyPr/>
          <a:lstStyle/>
          <a:p>
            <a:r>
              <a:rPr lang="en-US" dirty="0" smtClean="0"/>
              <a:t>Athena + Odysseus = BFFs</a:t>
            </a:r>
            <a:endParaRPr lang="en-US" dirty="0"/>
          </a:p>
        </p:txBody>
      </p:sp>
      <p:sp>
        <p:nvSpPr>
          <p:cNvPr id="3" name="Content Placeholder 2"/>
          <p:cNvSpPr>
            <a:spLocks noGrp="1"/>
          </p:cNvSpPr>
          <p:nvPr>
            <p:ph idx="1"/>
          </p:nvPr>
        </p:nvSpPr>
        <p:spPr>
          <a:xfrm>
            <a:off x="617220" y="1676400"/>
            <a:ext cx="5410200" cy="2155039"/>
          </a:xfrm>
        </p:spPr>
        <p:txBody>
          <a:bodyPr>
            <a:normAutofit lnSpcReduction="10000"/>
          </a:bodyPr>
          <a:lstStyle/>
          <a:p>
            <a:pPr>
              <a:buFont typeface="Wingdings" pitchFamily="2" charset="2"/>
              <a:buChar char="§"/>
            </a:pPr>
            <a:r>
              <a:rPr lang="en-US" sz="2800" dirty="0" smtClean="0"/>
              <a:t>Athena, the goddess of war and wisdom, saw that Odysseus, with his cleverness and cunning, was a lot like herself.</a:t>
            </a:r>
          </a:p>
          <a:p>
            <a:pPr>
              <a:buFont typeface="Wingdings" pitchFamily="2" charset="2"/>
              <a:buChar char="§"/>
            </a:pPr>
            <a:endParaRPr lang="en-US" sz="28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420" y="2008876"/>
            <a:ext cx="2667000" cy="31450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670173"/>
            <a:ext cx="2667000" cy="2554986"/>
          </a:xfrm>
          <a:prstGeom prst="rect">
            <a:avLst/>
          </a:prstGeom>
        </p:spPr>
      </p:pic>
    </p:spTree>
    <p:extLst>
      <p:ext uri="{BB962C8B-B14F-4D97-AF65-F5344CB8AC3E}">
        <p14:creationId xmlns:p14="http://schemas.microsoft.com/office/powerpoint/2010/main" val="3835290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924475"/>
          </a:xfrm>
        </p:spPr>
        <p:txBody>
          <a:bodyPr/>
          <a:lstStyle/>
          <a:p>
            <a:r>
              <a:rPr lang="en-US" dirty="0" smtClean="0"/>
              <a:t>Athena Lends a Hand</a:t>
            </a:r>
            <a:endParaRPr lang="en-US" dirty="0"/>
          </a:p>
        </p:txBody>
      </p:sp>
      <p:sp>
        <p:nvSpPr>
          <p:cNvPr id="3" name="Content Placeholder 2"/>
          <p:cNvSpPr>
            <a:spLocks noGrp="1"/>
          </p:cNvSpPr>
          <p:nvPr>
            <p:ph idx="1"/>
          </p:nvPr>
        </p:nvSpPr>
        <p:spPr>
          <a:xfrm>
            <a:off x="457199" y="1618107"/>
            <a:ext cx="5410201" cy="4782693"/>
          </a:xfrm>
        </p:spPr>
        <p:txBody>
          <a:bodyPr>
            <a:normAutofit lnSpcReduction="10000"/>
          </a:bodyPr>
          <a:lstStyle/>
          <a:p>
            <a:pPr>
              <a:buFont typeface="Wingdings" pitchFamily="2" charset="2"/>
              <a:buChar char="§"/>
            </a:pPr>
            <a:r>
              <a:rPr lang="en-US" sz="2800" dirty="0" smtClean="0"/>
              <a:t>Athena vowed to help Odysseus get home to his wife, the faithful Penelope, and to his son Telemachus.</a:t>
            </a:r>
          </a:p>
          <a:p>
            <a:pPr>
              <a:buFont typeface="Wingdings" pitchFamily="2" charset="2"/>
              <a:buChar char="§"/>
            </a:pPr>
            <a:r>
              <a:rPr lang="en-US" sz="2800" dirty="0" smtClean="0"/>
              <a:t>Athena could not stop Poseidon from messing with Odysseus, but she could level the playing field.</a:t>
            </a:r>
          </a:p>
          <a:p>
            <a:pPr>
              <a:buFont typeface="Wingdings" pitchFamily="2" charset="2"/>
              <a:buChar char="§"/>
            </a:pPr>
            <a:r>
              <a:rPr lang="en-US" sz="2800" dirty="0"/>
              <a:t>Athena would help Odysseus many times with her wise advice</a:t>
            </a:r>
            <a:r>
              <a:rPr lang="en-US" sz="2800"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18107"/>
            <a:ext cx="2667000" cy="2554986"/>
          </a:xfrm>
          <a:prstGeom prst="rect">
            <a:avLst/>
          </a:prstGeom>
        </p:spPr>
      </p:pic>
    </p:spTree>
    <p:extLst>
      <p:ext uri="{BB962C8B-B14F-4D97-AF65-F5344CB8AC3E}">
        <p14:creationId xmlns:p14="http://schemas.microsoft.com/office/powerpoint/2010/main" val="3835290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125113" cy="924475"/>
          </a:xfrm>
        </p:spPr>
        <p:txBody>
          <a:bodyPr/>
          <a:lstStyle/>
          <a:p>
            <a:r>
              <a:rPr lang="en-US" dirty="0" smtClean="0"/>
              <a:t>Odysseus’ Temptations and Trials</a:t>
            </a:r>
            <a:endParaRPr lang="en-US" dirty="0"/>
          </a:p>
        </p:txBody>
      </p:sp>
      <p:sp>
        <p:nvSpPr>
          <p:cNvPr id="3" name="Content Placeholder 2"/>
          <p:cNvSpPr>
            <a:spLocks noGrp="1"/>
          </p:cNvSpPr>
          <p:nvPr>
            <p:ph idx="1"/>
          </p:nvPr>
        </p:nvSpPr>
        <p:spPr>
          <a:xfrm>
            <a:off x="381000" y="1447800"/>
            <a:ext cx="4857957" cy="5029200"/>
          </a:xfrm>
        </p:spPr>
        <p:txBody>
          <a:bodyPr>
            <a:normAutofit fontScale="92500" lnSpcReduction="10000"/>
          </a:bodyPr>
          <a:lstStyle/>
          <a:p>
            <a:pPr>
              <a:buFont typeface="Wingdings" pitchFamily="2" charset="2"/>
              <a:buChar char="§"/>
            </a:pPr>
            <a:r>
              <a:rPr lang="en-US" sz="2800" dirty="0" smtClean="0"/>
              <a:t>Even with Athena’s help, it took Odysseus ten years to get home.</a:t>
            </a:r>
          </a:p>
          <a:p>
            <a:pPr>
              <a:buFont typeface="Wingdings" pitchFamily="2" charset="2"/>
              <a:buChar char="§"/>
            </a:pPr>
            <a:r>
              <a:rPr lang="en-US" sz="2800" dirty="0" smtClean="0"/>
              <a:t>Odysseus explains to the king of </a:t>
            </a:r>
            <a:r>
              <a:rPr lang="en-US" sz="2800" dirty="0" err="1" smtClean="0"/>
              <a:t>Scheria</a:t>
            </a:r>
            <a:r>
              <a:rPr lang="en-US" sz="2800" dirty="0" smtClean="0"/>
              <a:t> that along the way, he faced many temptations and trials. </a:t>
            </a:r>
          </a:p>
          <a:p>
            <a:pPr>
              <a:buFont typeface="Wingdings" pitchFamily="2" charset="2"/>
              <a:buChar char="§"/>
            </a:pPr>
            <a:r>
              <a:rPr lang="en-US" sz="2800" dirty="0" smtClean="0"/>
              <a:t>For example, when he and his soldiers arrived on the island of the witch Circe, Circe turned Odysseus’ men into animals.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1447800"/>
            <a:ext cx="3200400" cy="3886200"/>
          </a:xfrm>
          <a:prstGeom prst="rect">
            <a:avLst/>
          </a:prstGeom>
        </p:spPr>
      </p:pic>
    </p:spTree>
    <p:extLst>
      <p:ext uri="{BB962C8B-B14F-4D97-AF65-F5344CB8AC3E}">
        <p14:creationId xmlns:p14="http://schemas.microsoft.com/office/powerpoint/2010/main" val="3835290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838201"/>
            <a:ext cx="4857957" cy="5020598"/>
          </a:xfrm>
        </p:spPr>
        <p:txBody>
          <a:bodyPr>
            <a:normAutofit lnSpcReduction="10000"/>
          </a:bodyPr>
          <a:lstStyle/>
          <a:p>
            <a:pPr>
              <a:buFont typeface="Wingdings" pitchFamily="2" charset="2"/>
              <a:buChar char="§"/>
            </a:pPr>
            <a:r>
              <a:rPr lang="en-US" sz="2800" dirty="0" smtClean="0"/>
              <a:t>Initially, Odysseus didn’t wish to fight in the Trojan War.</a:t>
            </a:r>
          </a:p>
          <a:p>
            <a:pPr>
              <a:buFont typeface="Wingdings" pitchFamily="2" charset="2"/>
              <a:buChar char="§"/>
            </a:pPr>
            <a:r>
              <a:rPr lang="en-US" sz="2800" dirty="0" smtClean="0"/>
              <a:t>When the messengers from the king arrived in Odysseus’ island of Ithaca to take him away for war, Odysseus faked insanity rather than leave his wife Penelope and their baby son Telemachus.</a:t>
            </a:r>
          </a:p>
          <a:p>
            <a:pPr marL="0" indent="0">
              <a:buNone/>
            </a:pPr>
            <a:endParaRPr lang="en-US" sz="28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23076"/>
            <a:ext cx="2667000" cy="3145047"/>
          </a:xfrm>
          <a:prstGeom prst="rect">
            <a:avLst/>
          </a:prstGeom>
        </p:spPr>
      </p:pic>
    </p:spTree>
    <p:extLst>
      <p:ext uri="{BB962C8B-B14F-4D97-AF65-F5344CB8AC3E}">
        <p14:creationId xmlns:p14="http://schemas.microsoft.com/office/powerpoint/2010/main" val="13268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67" y="304800"/>
            <a:ext cx="7125113" cy="924475"/>
          </a:xfrm>
        </p:spPr>
        <p:txBody>
          <a:bodyPr/>
          <a:lstStyle/>
          <a:p>
            <a:r>
              <a:rPr lang="en-US" dirty="0" smtClean="0"/>
              <a:t>The Land of the Dead</a:t>
            </a:r>
            <a:endParaRPr lang="en-US" dirty="0"/>
          </a:p>
        </p:txBody>
      </p:sp>
      <p:sp>
        <p:nvSpPr>
          <p:cNvPr id="3" name="Content Placeholder 2"/>
          <p:cNvSpPr>
            <a:spLocks noGrp="1"/>
          </p:cNvSpPr>
          <p:nvPr>
            <p:ph idx="1"/>
          </p:nvPr>
        </p:nvSpPr>
        <p:spPr>
          <a:xfrm>
            <a:off x="533400" y="1600200"/>
            <a:ext cx="8305800" cy="3124200"/>
          </a:xfrm>
        </p:spPr>
        <p:txBody>
          <a:bodyPr>
            <a:normAutofit fontScale="92500" lnSpcReduction="10000"/>
          </a:bodyPr>
          <a:lstStyle/>
          <a:p>
            <a:pPr>
              <a:buFont typeface="Wingdings" pitchFamily="2" charset="2"/>
              <a:buChar char="§"/>
            </a:pPr>
            <a:r>
              <a:rPr lang="en-US" sz="2800" dirty="0" smtClean="0"/>
              <a:t>After convincing Circe to turn his men back to human form, Odysseus asked Circe how to get home.  </a:t>
            </a:r>
          </a:p>
          <a:p>
            <a:pPr>
              <a:buFont typeface="Wingdings" pitchFamily="2" charset="2"/>
              <a:buChar char="§"/>
            </a:pPr>
            <a:r>
              <a:rPr lang="en-US" sz="2800" dirty="0" smtClean="0"/>
              <a:t>Basically saying, “I’m not Google Maps,” Circe told Odysseus to seek advice from the wisest of men: the prophet Tiresias.</a:t>
            </a:r>
          </a:p>
          <a:p>
            <a:pPr>
              <a:buFont typeface="Wingdings" pitchFamily="2" charset="2"/>
              <a:buChar char="§"/>
            </a:pPr>
            <a:r>
              <a:rPr lang="en-US" sz="2800" dirty="0" smtClean="0"/>
              <a:t>The only problem?  Tiresias was dead.</a:t>
            </a:r>
          </a:p>
          <a:p>
            <a:endParaRPr lang="en-US" dirty="0"/>
          </a:p>
        </p:txBody>
      </p:sp>
    </p:spTree>
    <p:extLst>
      <p:ext uri="{BB962C8B-B14F-4D97-AF65-F5344CB8AC3E}">
        <p14:creationId xmlns:p14="http://schemas.microsoft.com/office/powerpoint/2010/main" val="2680960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67" y="304800"/>
            <a:ext cx="7125113" cy="924475"/>
          </a:xfrm>
        </p:spPr>
        <p:txBody>
          <a:bodyPr/>
          <a:lstStyle/>
          <a:p>
            <a:r>
              <a:rPr lang="en-US" dirty="0" smtClean="0"/>
              <a:t>The Land of the Dead</a:t>
            </a:r>
            <a:endParaRPr lang="en-US" dirty="0"/>
          </a:p>
        </p:txBody>
      </p:sp>
      <p:sp>
        <p:nvSpPr>
          <p:cNvPr id="3" name="Content Placeholder 2"/>
          <p:cNvSpPr>
            <a:spLocks noGrp="1"/>
          </p:cNvSpPr>
          <p:nvPr>
            <p:ph idx="1"/>
          </p:nvPr>
        </p:nvSpPr>
        <p:spPr>
          <a:xfrm>
            <a:off x="609600" y="1143000"/>
            <a:ext cx="8305800" cy="2362200"/>
          </a:xfrm>
        </p:spPr>
        <p:txBody>
          <a:bodyPr>
            <a:normAutofit/>
          </a:bodyPr>
          <a:lstStyle/>
          <a:p>
            <a:pPr>
              <a:buFont typeface="Wingdings" pitchFamily="2" charset="2"/>
              <a:buChar char="§"/>
            </a:pPr>
            <a:r>
              <a:rPr lang="en-US" sz="2800" dirty="0" smtClean="0"/>
              <a:t>Odysseus’ solution: Go to the Underworld, the land of the dead, and speak to the ancient prophet Tiresias in order to find his way home.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276600"/>
            <a:ext cx="5638800" cy="3215550"/>
          </a:xfrm>
          <a:prstGeom prst="rect">
            <a:avLst/>
          </a:prstGeom>
        </p:spPr>
      </p:pic>
    </p:spTree>
    <p:extLst>
      <p:ext uri="{BB962C8B-B14F-4D97-AF65-F5344CB8AC3E}">
        <p14:creationId xmlns:p14="http://schemas.microsoft.com/office/powerpoint/2010/main" val="3239891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The Monsters of the Sea</a:t>
            </a:r>
            <a:endParaRPr lang="en-US" dirty="0"/>
          </a:p>
        </p:txBody>
      </p:sp>
      <p:sp>
        <p:nvSpPr>
          <p:cNvPr id="3" name="Content Placeholder 2"/>
          <p:cNvSpPr>
            <a:spLocks noGrp="1"/>
          </p:cNvSpPr>
          <p:nvPr>
            <p:ph idx="1"/>
          </p:nvPr>
        </p:nvSpPr>
        <p:spPr>
          <a:xfrm>
            <a:off x="381000" y="1447800"/>
            <a:ext cx="7905957" cy="2819400"/>
          </a:xfrm>
        </p:spPr>
        <p:txBody>
          <a:bodyPr>
            <a:normAutofit lnSpcReduction="10000"/>
          </a:bodyPr>
          <a:lstStyle/>
          <a:p>
            <a:pPr>
              <a:buFont typeface="Wingdings" pitchFamily="2" charset="2"/>
              <a:buChar char="§"/>
            </a:pPr>
            <a:r>
              <a:rPr lang="en-US" sz="2800" dirty="0" smtClean="0"/>
              <a:t>Odysseus continues his story to the king of </a:t>
            </a:r>
            <a:r>
              <a:rPr lang="en-US" sz="2800" dirty="0" err="1" smtClean="0"/>
              <a:t>Scheria</a:t>
            </a:r>
            <a:r>
              <a:rPr lang="en-US" sz="2800" dirty="0" smtClean="0"/>
              <a:t>, explaining that after leaving Circe’s island, he knew he would have to face many challenges.</a:t>
            </a:r>
          </a:p>
          <a:p>
            <a:pPr>
              <a:buFont typeface="Wingdings" pitchFamily="2" charset="2"/>
              <a:buChar char="§"/>
            </a:pPr>
            <a:r>
              <a:rPr lang="en-US" sz="2800" dirty="0" smtClean="0"/>
              <a:t>The first challenge: Sail past the island of the Sirens.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81400"/>
            <a:ext cx="5486400" cy="2971800"/>
          </a:xfrm>
          <a:prstGeom prst="rect">
            <a:avLst/>
          </a:prstGeom>
        </p:spPr>
      </p:pic>
    </p:spTree>
    <p:extLst>
      <p:ext uri="{BB962C8B-B14F-4D97-AF65-F5344CB8AC3E}">
        <p14:creationId xmlns:p14="http://schemas.microsoft.com/office/powerpoint/2010/main" val="2680960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7125113" cy="762000"/>
          </a:xfrm>
        </p:spPr>
        <p:txBody>
          <a:bodyPr/>
          <a:lstStyle/>
          <a:p>
            <a:r>
              <a:rPr lang="en-US" dirty="0" smtClean="0"/>
              <a:t>Siren Song</a:t>
            </a:r>
            <a:endParaRPr lang="en-US" dirty="0"/>
          </a:p>
        </p:txBody>
      </p:sp>
      <p:sp>
        <p:nvSpPr>
          <p:cNvPr id="3" name="Content Placeholder 2"/>
          <p:cNvSpPr>
            <a:spLocks noGrp="1"/>
          </p:cNvSpPr>
          <p:nvPr>
            <p:ph idx="1"/>
          </p:nvPr>
        </p:nvSpPr>
        <p:spPr>
          <a:xfrm>
            <a:off x="381000" y="1295400"/>
            <a:ext cx="7905957" cy="3124200"/>
          </a:xfrm>
        </p:spPr>
        <p:txBody>
          <a:bodyPr>
            <a:normAutofit fontScale="92500"/>
          </a:bodyPr>
          <a:lstStyle/>
          <a:p>
            <a:pPr>
              <a:buFont typeface="Wingdings" pitchFamily="2" charset="2"/>
              <a:buChar char="§"/>
            </a:pPr>
            <a:r>
              <a:rPr lang="en-US" sz="2800" dirty="0" smtClean="0"/>
              <a:t>The Sirens were beautiful…but deadly.</a:t>
            </a:r>
          </a:p>
          <a:p>
            <a:pPr>
              <a:buFont typeface="Wingdings" pitchFamily="2" charset="2"/>
              <a:buChar char="§"/>
            </a:pPr>
            <a:r>
              <a:rPr lang="en-US" sz="2800" dirty="0" smtClean="0"/>
              <a:t>Their song lured sailors to their doom.</a:t>
            </a:r>
          </a:p>
          <a:p>
            <a:pPr>
              <a:buFont typeface="Wingdings" pitchFamily="2" charset="2"/>
              <a:buChar char="§"/>
            </a:pPr>
            <a:r>
              <a:rPr lang="en-US" sz="2800" dirty="0" smtClean="0"/>
              <a:t>Hearing the song, the sailors were hypnotized.</a:t>
            </a:r>
          </a:p>
          <a:p>
            <a:pPr>
              <a:buFont typeface="Wingdings" pitchFamily="2" charset="2"/>
              <a:buChar char="§"/>
            </a:pPr>
            <a:r>
              <a:rPr lang="en-US" sz="2800" dirty="0" smtClean="0"/>
              <a:t>They would jump overboard to hear the song more closely and be crushed to death on the rocks of the Sirens’ island.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572000"/>
            <a:ext cx="2628572" cy="1742857"/>
          </a:xfrm>
          <a:prstGeom prst="rect">
            <a:avLst/>
          </a:prstGeom>
        </p:spPr>
      </p:pic>
    </p:spTree>
    <p:extLst>
      <p:ext uri="{BB962C8B-B14F-4D97-AF65-F5344CB8AC3E}">
        <p14:creationId xmlns:p14="http://schemas.microsoft.com/office/powerpoint/2010/main" val="3769194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Caught Between Scylla and Charybdis</a:t>
            </a:r>
            <a:endParaRPr lang="en-US" dirty="0"/>
          </a:p>
        </p:txBody>
      </p:sp>
      <p:sp>
        <p:nvSpPr>
          <p:cNvPr id="3" name="Content Placeholder 2"/>
          <p:cNvSpPr>
            <a:spLocks noGrp="1"/>
          </p:cNvSpPr>
          <p:nvPr>
            <p:ph idx="1"/>
          </p:nvPr>
        </p:nvSpPr>
        <p:spPr>
          <a:xfrm>
            <a:off x="399843" y="1295400"/>
            <a:ext cx="7905957" cy="2819400"/>
          </a:xfrm>
        </p:spPr>
        <p:txBody>
          <a:bodyPr>
            <a:normAutofit lnSpcReduction="10000"/>
          </a:bodyPr>
          <a:lstStyle/>
          <a:p>
            <a:pPr>
              <a:buFont typeface="Wingdings" pitchFamily="2" charset="2"/>
              <a:buChar char="§"/>
            </a:pPr>
            <a:r>
              <a:rPr lang="en-US" sz="2800" dirty="0" smtClean="0"/>
              <a:t>Odysseus then tells the king of </a:t>
            </a:r>
            <a:r>
              <a:rPr lang="en-US" sz="2800" dirty="0" err="1" smtClean="0"/>
              <a:t>Scheria</a:t>
            </a:r>
            <a:r>
              <a:rPr lang="en-US" sz="2800" dirty="0" smtClean="0"/>
              <a:t> about his next challenge: to sail his ship between the whirlpool named Charybdis…</a:t>
            </a:r>
          </a:p>
          <a:p>
            <a:pPr>
              <a:buFont typeface="Wingdings" pitchFamily="2" charset="2"/>
              <a:buChar char="§"/>
            </a:pPr>
            <a:r>
              <a:rPr lang="en-US" sz="2800" dirty="0" smtClean="0"/>
              <a:t>…and a many-</a:t>
            </a:r>
            <a:r>
              <a:rPr lang="en-US" sz="2800" dirty="0" err="1" smtClean="0"/>
              <a:t>tentacled</a:t>
            </a:r>
            <a:r>
              <a:rPr lang="en-US" sz="2800" dirty="0" smtClean="0"/>
              <a:t> monster named Scylla.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722" y="3581400"/>
            <a:ext cx="3865756" cy="2971800"/>
          </a:xfrm>
          <a:prstGeom prst="rect">
            <a:avLst/>
          </a:prstGeom>
        </p:spPr>
      </p:pic>
    </p:spTree>
    <p:extLst>
      <p:ext uri="{BB962C8B-B14F-4D97-AF65-F5344CB8AC3E}">
        <p14:creationId xmlns:p14="http://schemas.microsoft.com/office/powerpoint/2010/main" val="3769194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Odysseus Alone Survives</a:t>
            </a:r>
            <a:endParaRPr lang="en-US" dirty="0"/>
          </a:p>
        </p:txBody>
      </p:sp>
      <p:sp>
        <p:nvSpPr>
          <p:cNvPr id="3" name="Content Placeholder 2"/>
          <p:cNvSpPr>
            <a:spLocks noGrp="1"/>
          </p:cNvSpPr>
          <p:nvPr>
            <p:ph idx="1"/>
          </p:nvPr>
        </p:nvSpPr>
        <p:spPr>
          <a:xfrm>
            <a:off x="381001" y="1447800"/>
            <a:ext cx="4876800" cy="5105400"/>
          </a:xfrm>
        </p:spPr>
        <p:txBody>
          <a:bodyPr>
            <a:normAutofit fontScale="92500"/>
          </a:bodyPr>
          <a:lstStyle/>
          <a:p>
            <a:pPr>
              <a:buFont typeface="Wingdings" pitchFamily="2" charset="2"/>
              <a:buChar char="§"/>
            </a:pPr>
            <a:r>
              <a:rPr lang="en-US" sz="2800" dirty="0" smtClean="0"/>
              <a:t>Odysseus’ cleverness and his obedience to the Gods allowed him to live…</a:t>
            </a:r>
          </a:p>
          <a:p>
            <a:pPr>
              <a:buFont typeface="Wingdings" pitchFamily="2" charset="2"/>
              <a:buChar char="§"/>
            </a:pPr>
            <a:r>
              <a:rPr lang="en-US" sz="2800" dirty="0" smtClean="0"/>
              <a:t>….but he was the only one of his men to make it back alive from all the dangers.</a:t>
            </a:r>
          </a:p>
          <a:p>
            <a:pPr>
              <a:buFont typeface="Wingdings" pitchFamily="2" charset="2"/>
              <a:buChar char="§"/>
            </a:pPr>
            <a:r>
              <a:rPr lang="en-US" sz="2800" dirty="0" smtClean="0"/>
              <a:t>This leads to yet another one of the epic’s concerns: What qualities are necessary in a good leader?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978" y="1524000"/>
            <a:ext cx="2520086" cy="2971800"/>
          </a:xfrm>
          <a:prstGeom prst="rect">
            <a:avLst/>
          </a:prstGeom>
        </p:spPr>
      </p:pic>
    </p:spTree>
    <p:extLst>
      <p:ext uri="{BB962C8B-B14F-4D97-AF65-F5344CB8AC3E}">
        <p14:creationId xmlns:p14="http://schemas.microsoft.com/office/powerpoint/2010/main" val="3769194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24475"/>
          </a:xfrm>
        </p:spPr>
        <p:txBody>
          <a:bodyPr/>
          <a:lstStyle/>
          <a:p>
            <a:r>
              <a:rPr lang="en-US" dirty="0" err="1" smtClean="0"/>
              <a:t>Nostos</a:t>
            </a:r>
            <a:r>
              <a:rPr lang="en-US" dirty="0" smtClean="0"/>
              <a:t> At Last : Odysseus Makes it Home</a:t>
            </a:r>
            <a:endParaRPr lang="en-US" dirty="0"/>
          </a:p>
        </p:txBody>
      </p:sp>
      <p:sp>
        <p:nvSpPr>
          <p:cNvPr id="3" name="Content Placeholder 2"/>
          <p:cNvSpPr>
            <a:spLocks noGrp="1"/>
          </p:cNvSpPr>
          <p:nvPr>
            <p:ph idx="1"/>
          </p:nvPr>
        </p:nvSpPr>
        <p:spPr>
          <a:xfrm>
            <a:off x="381000" y="1447800"/>
            <a:ext cx="5105399" cy="4953000"/>
          </a:xfrm>
        </p:spPr>
        <p:txBody>
          <a:bodyPr>
            <a:normAutofit/>
          </a:bodyPr>
          <a:lstStyle/>
          <a:p>
            <a:pPr>
              <a:buFont typeface="Wingdings" pitchFamily="2" charset="2"/>
              <a:buChar char="§"/>
            </a:pPr>
            <a:r>
              <a:rPr lang="en-US" sz="2800" dirty="0" smtClean="0"/>
              <a:t>Odysseus could now arrive home.</a:t>
            </a:r>
          </a:p>
          <a:p>
            <a:pPr>
              <a:buFont typeface="Wingdings" pitchFamily="2" charset="2"/>
              <a:buChar char="§"/>
            </a:pPr>
            <a:r>
              <a:rPr lang="en-US" sz="2800" dirty="0" smtClean="0"/>
              <a:t>His faithful wife Penelope, true to her husband’s name and memory, had preserved Odysseus’ kingdom of Ithaca…but as you will recall, it had not been easy.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52523"/>
            <a:ext cx="2286000" cy="2695754"/>
          </a:xfrm>
          <a:prstGeom prst="rect">
            <a:avLst/>
          </a:prstGeom>
        </p:spPr>
      </p:pic>
    </p:spTree>
    <p:extLst>
      <p:ext uri="{BB962C8B-B14F-4D97-AF65-F5344CB8AC3E}">
        <p14:creationId xmlns:p14="http://schemas.microsoft.com/office/powerpoint/2010/main" val="398741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Clever Penelope</a:t>
            </a:r>
            <a:endParaRPr lang="en-US" dirty="0"/>
          </a:p>
        </p:txBody>
      </p:sp>
      <p:sp>
        <p:nvSpPr>
          <p:cNvPr id="3" name="Content Placeholder 2"/>
          <p:cNvSpPr>
            <a:spLocks noGrp="1"/>
          </p:cNvSpPr>
          <p:nvPr>
            <p:ph idx="1"/>
          </p:nvPr>
        </p:nvSpPr>
        <p:spPr>
          <a:xfrm>
            <a:off x="381001" y="1219200"/>
            <a:ext cx="4876800" cy="5334000"/>
          </a:xfrm>
        </p:spPr>
        <p:txBody>
          <a:bodyPr>
            <a:normAutofit fontScale="92500" lnSpcReduction="20000"/>
          </a:bodyPr>
          <a:lstStyle/>
          <a:p>
            <a:pPr>
              <a:buFont typeface="Wingdings" pitchFamily="2" charset="2"/>
              <a:buChar char="§"/>
            </a:pPr>
            <a:r>
              <a:rPr lang="en-US" sz="2800" dirty="0" smtClean="0"/>
              <a:t>Penelope was surrounded by suitors who just wanted Odysseus’ land and power.</a:t>
            </a:r>
          </a:p>
          <a:p>
            <a:pPr>
              <a:buFont typeface="Wingdings" pitchFamily="2" charset="2"/>
              <a:buChar char="§"/>
            </a:pPr>
            <a:r>
              <a:rPr lang="en-US" sz="2800" dirty="0" smtClean="0"/>
              <a:t> Wisely, Penelope played a waiting game.</a:t>
            </a:r>
          </a:p>
          <a:p>
            <a:pPr>
              <a:buFont typeface="Wingdings" pitchFamily="2" charset="2"/>
              <a:buChar char="§"/>
            </a:pPr>
            <a:r>
              <a:rPr lang="en-US" sz="2800" dirty="0" smtClean="0"/>
              <a:t>If Penelope could keep the suitors at bay and stall for awhile, maybe Odysseus would come home.</a:t>
            </a:r>
          </a:p>
          <a:p>
            <a:pPr>
              <a:buFont typeface="Wingdings" pitchFamily="2" charset="2"/>
              <a:buChar char="§"/>
            </a:pPr>
            <a:r>
              <a:rPr lang="en-US" sz="2800" dirty="0" smtClean="0"/>
              <a:t>Still, as the queen of the island, Penelope was forced to show the suitors courtesy and hospitality.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43000"/>
            <a:ext cx="3200400" cy="3429000"/>
          </a:xfrm>
          <a:prstGeom prst="rect">
            <a:avLst/>
          </a:prstGeom>
        </p:spPr>
      </p:pic>
    </p:spTree>
    <p:extLst>
      <p:ext uri="{BB962C8B-B14F-4D97-AF65-F5344CB8AC3E}">
        <p14:creationId xmlns:p14="http://schemas.microsoft.com/office/powerpoint/2010/main" val="4135085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Penelope’s Trick</a:t>
            </a:r>
            <a:endParaRPr lang="en-US" dirty="0"/>
          </a:p>
        </p:txBody>
      </p:sp>
      <p:sp>
        <p:nvSpPr>
          <p:cNvPr id="3" name="Content Placeholder 2"/>
          <p:cNvSpPr>
            <a:spLocks noGrp="1"/>
          </p:cNvSpPr>
          <p:nvPr>
            <p:ph idx="1"/>
          </p:nvPr>
        </p:nvSpPr>
        <p:spPr>
          <a:xfrm>
            <a:off x="381001" y="1219200"/>
            <a:ext cx="4876800" cy="5029200"/>
          </a:xfrm>
        </p:spPr>
        <p:txBody>
          <a:bodyPr>
            <a:normAutofit fontScale="92500"/>
          </a:bodyPr>
          <a:lstStyle/>
          <a:p>
            <a:pPr>
              <a:buFont typeface="Wingdings" pitchFamily="2" charset="2"/>
              <a:buChar char="§"/>
            </a:pPr>
            <a:r>
              <a:rPr lang="en-US" sz="2800" dirty="0" smtClean="0"/>
              <a:t>Finally, the suitors became more and more impatient and destructive.</a:t>
            </a:r>
          </a:p>
          <a:p>
            <a:pPr>
              <a:buFont typeface="Wingdings" pitchFamily="2" charset="2"/>
              <a:buChar char="§"/>
            </a:pPr>
            <a:r>
              <a:rPr lang="en-US" sz="2800" dirty="0" smtClean="0"/>
              <a:t>The suitors, especially the lead suitor </a:t>
            </a:r>
            <a:r>
              <a:rPr lang="en-US" sz="2800" dirty="0" err="1" smtClean="0"/>
              <a:t>Antinous</a:t>
            </a:r>
            <a:r>
              <a:rPr lang="en-US" sz="2800" dirty="0" smtClean="0"/>
              <a:t>, kept insisting Penelope choose one of them.</a:t>
            </a:r>
          </a:p>
          <a:p>
            <a:pPr>
              <a:buFont typeface="Wingdings" pitchFamily="2" charset="2"/>
              <a:buChar char="§"/>
            </a:pPr>
            <a:r>
              <a:rPr lang="en-US" sz="2800" dirty="0" smtClean="0"/>
              <a:t>Penelope said, “Wait until I’m done with my weaving, and then I’ll marry one of you.”</a:t>
            </a:r>
          </a:p>
          <a:p>
            <a:pPr marL="0" indent="0">
              <a:buNone/>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43000"/>
            <a:ext cx="3200400" cy="3429000"/>
          </a:xfrm>
          <a:prstGeom prst="rect">
            <a:avLst/>
          </a:prstGeom>
        </p:spPr>
      </p:pic>
    </p:spTree>
    <p:extLst>
      <p:ext uri="{BB962C8B-B14F-4D97-AF65-F5344CB8AC3E}">
        <p14:creationId xmlns:p14="http://schemas.microsoft.com/office/powerpoint/2010/main" val="4135085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4876800" cy="5029200"/>
          </a:xfrm>
        </p:spPr>
        <p:txBody>
          <a:bodyPr>
            <a:normAutofit/>
          </a:bodyPr>
          <a:lstStyle/>
          <a:p>
            <a:pPr>
              <a:buFont typeface="Wingdings" pitchFamily="2" charset="2"/>
              <a:buChar char="§"/>
            </a:pPr>
            <a:r>
              <a:rPr lang="en-US" sz="2800" dirty="0" smtClean="0"/>
              <a:t>However, every night when the suitors were asleep, Penelope un-wove the work she had done that day.</a:t>
            </a:r>
          </a:p>
          <a:p>
            <a:pPr>
              <a:buFont typeface="Wingdings" pitchFamily="2" charset="2"/>
              <a:buChar char="§"/>
            </a:pPr>
            <a:r>
              <a:rPr lang="en-US" sz="2800" dirty="0" smtClean="0"/>
              <a:t>(This made the weaving take forever to be completed.)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43000"/>
            <a:ext cx="3200400" cy="3429000"/>
          </a:xfrm>
          <a:prstGeom prst="rect">
            <a:avLst/>
          </a:prstGeom>
        </p:spPr>
      </p:pic>
      <p:sp>
        <p:nvSpPr>
          <p:cNvPr id="5" name="Title 1"/>
          <p:cNvSpPr>
            <a:spLocks noGrp="1"/>
          </p:cNvSpPr>
          <p:nvPr>
            <p:ph type="title"/>
          </p:nvPr>
        </p:nvSpPr>
        <p:spPr>
          <a:xfrm>
            <a:off x="457200" y="381000"/>
            <a:ext cx="7125113" cy="924475"/>
          </a:xfrm>
        </p:spPr>
        <p:txBody>
          <a:bodyPr/>
          <a:lstStyle/>
          <a:p>
            <a:r>
              <a:rPr lang="en-US" dirty="0" smtClean="0"/>
              <a:t>Penelope’s Trick</a:t>
            </a:r>
            <a:endParaRPr lang="en-US" dirty="0"/>
          </a:p>
        </p:txBody>
      </p:sp>
    </p:spTree>
    <p:extLst>
      <p:ext uri="{BB962C8B-B14F-4D97-AF65-F5344CB8AC3E}">
        <p14:creationId xmlns:p14="http://schemas.microsoft.com/office/powerpoint/2010/main" val="4135085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762001"/>
            <a:ext cx="4857957" cy="5096798"/>
          </a:xfrm>
        </p:spPr>
        <p:txBody>
          <a:bodyPr>
            <a:normAutofit/>
          </a:bodyPr>
          <a:lstStyle/>
          <a:p>
            <a:pPr>
              <a:buFont typeface="Wingdings" pitchFamily="2" charset="2"/>
              <a:buChar char="§"/>
            </a:pPr>
            <a:r>
              <a:rPr lang="en-US" sz="2800" dirty="0" smtClean="0"/>
              <a:t>Unfortunately, the messenger figured out Odysseus wasn’t crazy, and Odysseus had to go to war.</a:t>
            </a:r>
          </a:p>
          <a:p>
            <a:pPr>
              <a:buFont typeface="Wingdings" pitchFamily="2" charset="2"/>
              <a:buChar char="§"/>
            </a:pPr>
            <a:r>
              <a:rPr lang="en-US" sz="2800" dirty="0" smtClean="0"/>
              <a:t>For the next ten years, Odysseus would be away with the Greek army, fighting before the city of Troy.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23076"/>
            <a:ext cx="2667000" cy="3145047"/>
          </a:xfrm>
          <a:prstGeom prst="rect">
            <a:avLst/>
          </a:prstGeom>
        </p:spPr>
      </p:pic>
    </p:spTree>
    <p:extLst>
      <p:ext uri="{BB962C8B-B14F-4D97-AF65-F5344CB8AC3E}">
        <p14:creationId xmlns:p14="http://schemas.microsoft.com/office/powerpoint/2010/main" val="13268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Penelope in a Bind</a:t>
            </a:r>
            <a:endParaRPr lang="en-US" dirty="0"/>
          </a:p>
        </p:txBody>
      </p:sp>
      <p:sp>
        <p:nvSpPr>
          <p:cNvPr id="3" name="Content Placeholder 2"/>
          <p:cNvSpPr>
            <a:spLocks noGrp="1"/>
          </p:cNvSpPr>
          <p:nvPr>
            <p:ph idx="1"/>
          </p:nvPr>
        </p:nvSpPr>
        <p:spPr>
          <a:xfrm>
            <a:off x="381000" y="1219200"/>
            <a:ext cx="5105399" cy="5486400"/>
          </a:xfrm>
        </p:spPr>
        <p:txBody>
          <a:bodyPr>
            <a:normAutofit fontScale="85000" lnSpcReduction="20000"/>
          </a:bodyPr>
          <a:lstStyle/>
          <a:p>
            <a:pPr>
              <a:buFont typeface="Wingdings" pitchFamily="2" charset="2"/>
              <a:buChar char="§"/>
            </a:pPr>
            <a:r>
              <a:rPr lang="en-US" sz="2800" dirty="0" smtClean="0"/>
              <a:t>Soon, the suitors figured out Penelope’s ruse.</a:t>
            </a:r>
          </a:p>
          <a:p>
            <a:pPr>
              <a:buFont typeface="Wingdings" pitchFamily="2" charset="2"/>
              <a:buChar char="§"/>
            </a:pPr>
            <a:r>
              <a:rPr lang="en-US" sz="2800" dirty="0" smtClean="0"/>
              <a:t>Penelope was running out of options.</a:t>
            </a:r>
          </a:p>
          <a:p>
            <a:pPr>
              <a:buFont typeface="Wingdings" pitchFamily="2" charset="2"/>
              <a:buChar char="§"/>
            </a:pPr>
            <a:r>
              <a:rPr lang="en-US" sz="2800" dirty="0" smtClean="0"/>
              <a:t>After dealing with more of Poseidon’s cruelty on the way from </a:t>
            </a:r>
            <a:r>
              <a:rPr lang="en-US" sz="2800" dirty="0" err="1" smtClean="0"/>
              <a:t>Scheria</a:t>
            </a:r>
            <a:r>
              <a:rPr lang="en-US" sz="2800" dirty="0" smtClean="0"/>
              <a:t>, Odysseus was barely recognizable when he landed on the island.  </a:t>
            </a:r>
          </a:p>
          <a:p>
            <a:pPr>
              <a:buFont typeface="Wingdings" pitchFamily="2" charset="2"/>
              <a:buChar char="§"/>
            </a:pPr>
            <a:r>
              <a:rPr lang="en-US" sz="2800" dirty="0" smtClean="0"/>
              <a:t>This issue is central to another of the epic’s themes: identity.</a:t>
            </a:r>
          </a:p>
          <a:p>
            <a:pPr>
              <a:buFont typeface="Wingdings" pitchFamily="2" charset="2"/>
              <a:buChar char="§"/>
            </a:pPr>
            <a:r>
              <a:rPr lang="en-US" sz="2800" dirty="0" smtClean="0"/>
              <a:t>(In fact, one of the only characters to recognize Odysseus at first is his beloved dog.)</a:t>
            </a:r>
          </a:p>
          <a:p>
            <a:pPr>
              <a:buFont typeface="Wingdings" pitchFamily="2" charset="2"/>
              <a:buChar char="§"/>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05000"/>
            <a:ext cx="3200400" cy="3429000"/>
          </a:xfrm>
          <a:prstGeom prst="rect">
            <a:avLst/>
          </a:prstGeom>
        </p:spPr>
      </p:pic>
    </p:spTree>
    <p:extLst>
      <p:ext uri="{BB962C8B-B14F-4D97-AF65-F5344CB8AC3E}">
        <p14:creationId xmlns:p14="http://schemas.microsoft.com/office/powerpoint/2010/main" val="4135085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125113" cy="924475"/>
          </a:xfrm>
        </p:spPr>
        <p:txBody>
          <a:bodyPr/>
          <a:lstStyle/>
          <a:p>
            <a:r>
              <a:rPr lang="en-US" dirty="0" smtClean="0"/>
              <a:t>Odysseus’ Revenge</a:t>
            </a:r>
            <a:endParaRPr lang="en-US" dirty="0"/>
          </a:p>
        </p:txBody>
      </p:sp>
      <p:sp>
        <p:nvSpPr>
          <p:cNvPr id="3" name="Content Placeholder 2"/>
          <p:cNvSpPr>
            <a:spLocks noGrp="1"/>
          </p:cNvSpPr>
          <p:nvPr>
            <p:ph idx="1"/>
          </p:nvPr>
        </p:nvSpPr>
        <p:spPr>
          <a:xfrm>
            <a:off x="533400" y="1021080"/>
            <a:ext cx="4857957" cy="5151120"/>
          </a:xfrm>
        </p:spPr>
        <p:txBody>
          <a:bodyPr>
            <a:normAutofit fontScale="92500" lnSpcReduction="20000"/>
          </a:bodyPr>
          <a:lstStyle/>
          <a:p>
            <a:pPr>
              <a:buFont typeface="Wingdings" pitchFamily="2" charset="2"/>
              <a:buChar char="§"/>
            </a:pPr>
            <a:r>
              <a:rPr lang="en-US" sz="2800" dirty="0" smtClean="0"/>
              <a:t>Odysseus wanted Penelope to keep quiet about his presence.</a:t>
            </a:r>
          </a:p>
          <a:p>
            <a:pPr>
              <a:buFont typeface="Wingdings" pitchFamily="2" charset="2"/>
              <a:buChar char="§"/>
            </a:pPr>
            <a:r>
              <a:rPr lang="en-US" sz="2800" dirty="0" smtClean="0"/>
              <a:t>He was one man alone.</a:t>
            </a:r>
          </a:p>
          <a:p>
            <a:pPr>
              <a:buFont typeface="Wingdings" pitchFamily="2" charset="2"/>
              <a:buChar char="§"/>
            </a:pPr>
            <a:r>
              <a:rPr lang="en-US" sz="2800" dirty="0" smtClean="0"/>
              <a:t>The suitors, by contrast, had many soldiers and followers.</a:t>
            </a:r>
          </a:p>
          <a:p>
            <a:pPr>
              <a:buFont typeface="Wingdings" pitchFamily="2" charset="2"/>
              <a:buChar char="§"/>
            </a:pPr>
            <a:r>
              <a:rPr lang="en-US" sz="2800" dirty="0" smtClean="0"/>
              <a:t>Odysseus knew that if he revealed himself, the suitors would just kill him, kill murder his son Telemachus, and take Ithaca and Penelope for their own.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89908"/>
            <a:ext cx="3886200" cy="4582783"/>
          </a:xfrm>
          <a:prstGeom prst="rect">
            <a:avLst/>
          </a:prstGeom>
        </p:spPr>
      </p:pic>
    </p:spTree>
    <p:extLst>
      <p:ext uri="{BB962C8B-B14F-4D97-AF65-F5344CB8AC3E}">
        <p14:creationId xmlns:p14="http://schemas.microsoft.com/office/powerpoint/2010/main" val="2680960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Athena Helps</a:t>
            </a:r>
            <a:endParaRPr lang="en-US" dirty="0"/>
          </a:p>
        </p:txBody>
      </p:sp>
      <p:sp>
        <p:nvSpPr>
          <p:cNvPr id="3" name="Content Placeholder 2"/>
          <p:cNvSpPr>
            <a:spLocks noGrp="1"/>
          </p:cNvSpPr>
          <p:nvPr>
            <p:ph idx="1"/>
          </p:nvPr>
        </p:nvSpPr>
        <p:spPr>
          <a:xfrm>
            <a:off x="762000" y="1618106"/>
            <a:ext cx="4857957" cy="4630294"/>
          </a:xfrm>
        </p:spPr>
        <p:txBody>
          <a:bodyPr>
            <a:normAutofit/>
          </a:bodyPr>
          <a:lstStyle/>
          <a:p>
            <a:pPr>
              <a:buFont typeface="Wingdings" pitchFamily="2" charset="2"/>
              <a:buChar char="§"/>
            </a:pPr>
            <a:r>
              <a:rPr lang="en-US" sz="2800" dirty="0" smtClean="0"/>
              <a:t>Penelope, with the help of Athena, proposed a contest for the suitors.</a:t>
            </a:r>
          </a:p>
          <a:p>
            <a:pPr>
              <a:buFont typeface="Wingdings" pitchFamily="2" charset="2"/>
              <a:buChar char="§"/>
            </a:pPr>
            <a:r>
              <a:rPr lang="en-US" sz="2800" dirty="0" smtClean="0"/>
              <a:t>Penelope offered this challenge: Whoever could string Odysseus’ great bow and shoot an arrow through twelve axe heads could have her and the kingdom.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18106"/>
            <a:ext cx="2667000" cy="2554986"/>
          </a:xfrm>
          <a:prstGeom prst="rect">
            <a:avLst/>
          </a:prstGeom>
        </p:spPr>
      </p:pic>
    </p:spTree>
    <p:extLst>
      <p:ext uri="{BB962C8B-B14F-4D97-AF65-F5344CB8AC3E}">
        <p14:creationId xmlns:p14="http://schemas.microsoft.com/office/powerpoint/2010/main" val="2680960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3841"/>
            <a:ext cx="7125113" cy="924475"/>
          </a:xfrm>
        </p:spPr>
        <p:txBody>
          <a:bodyPr/>
          <a:lstStyle/>
          <a:p>
            <a:r>
              <a:rPr lang="en-US" dirty="0" smtClean="0"/>
              <a:t>Odysseus’ Disguise</a:t>
            </a:r>
            <a:endParaRPr lang="en-US" dirty="0"/>
          </a:p>
        </p:txBody>
      </p:sp>
      <p:sp>
        <p:nvSpPr>
          <p:cNvPr id="3" name="Content Placeholder 2"/>
          <p:cNvSpPr>
            <a:spLocks noGrp="1"/>
          </p:cNvSpPr>
          <p:nvPr>
            <p:ph idx="1"/>
          </p:nvPr>
        </p:nvSpPr>
        <p:spPr>
          <a:xfrm>
            <a:off x="533400" y="1447800"/>
            <a:ext cx="4857957" cy="4724400"/>
          </a:xfrm>
        </p:spPr>
        <p:txBody>
          <a:bodyPr>
            <a:normAutofit fontScale="92500" lnSpcReduction="20000"/>
          </a:bodyPr>
          <a:lstStyle/>
          <a:p>
            <a:pPr>
              <a:buFont typeface="Wingdings" pitchFamily="2" charset="2"/>
              <a:buChar char="§"/>
            </a:pPr>
            <a:r>
              <a:rPr lang="en-US" sz="2800" dirty="0" smtClean="0"/>
              <a:t>Disguised as a beggar, Odysseus observed the suitors’ contest.</a:t>
            </a:r>
          </a:p>
          <a:p>
            <a:pPr>
              <a:buFont typeface="Wingdings" pitchFamily="2" charset="2"/>
              <a:buChar char="§"/>
            </a:pPr>
            <a:r>
              <a:rPr lang="en-US" sz="2800" dirty="0" smtClean="0"/>
              <a:t>No one, not even the powerful </a:t>
            </a:r>
            <a:r>
              <a:rPr lang="en-US" sz="2800" dirty="0" err="1" smtClean="0"/>
              <a:t>Antinous</a:t>
            </a:r>
            <a:r>
              <a:rPr lang="en-US" sz="2800" dirty="0" smtClean="0"/>
              <a:t>, could string the bow – it was a task too powerful for anyone but Odysseus.</a:t>
            </a:r>
          </a:p>
          <a:p>
            <a:pPr>
              <a:buFont typeface="Wingdings" pitchFamily="2" charset="2"/>
              <a:buChar char="§"/>
            </a:pPr>
            <a:r>
              <a:rPr lang="en-US" sz="2800" dirty="0" smtClean="0"/>
              <a:t>When the “beggar” asked to participate in the contest, the suitors mocked him.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23076"/>
            <a:ext cx="2667000" cy="3145047"/>
          </a:xfrm>
          <a:prstGeom prst="rect">
            <a:avLst/>
          </a:prstGeom>
        </p:spPr>
      </p:pic>
    </p:spTree>
    <p:extLst>
      <p:ext uri="{BB962C8B-B14F-4D97-AF65-F5344CB8AC3E}">
        <p14:creationId xmlns:p14="http://schemas.microsoft.com/office/powerpoint/2010/main" val="2680960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Odysseus Claims His Home</a:t>
            </a:r>
            <a:endParaRPr lang="en-US" dirty="0"/>
          </a:p>
        </p:txBody>
      </p:sp>
      <p:sp>
        <p:nvSpPr>
          <p:cNvPr id="3" name="Content Placeholder 2"/>
          <p:cNvSpPr>
            <a:spLocks noGrp="1"/>
          </p:cNvSpPr>
          <p:nvPr>
            <p:ph idx="1"/>
          </p:nvPr>
        </p:nvSpPr>
        <p:spPr>
          <a:xfrm>
            <a:off x="381001" y="1219200"/>
            <a:ext cx="4876800" cy="5029200"/>
          </a:xfrm>
        </p:spPr>
        <p:txBody>
          <a:bodyPr>
            <a:normAutofit fontScale="92500" lnSpcReduction="10000"/>
          </a:bodyPr>
          <a:lstStyle/>
          <a:p>
            <a:pPr>
              <a:buFont typeface="Wingdings" pitchFamily="2" charset="2"/>
              <a:buChar char="§"/>
            </a:pPr>
            <a:r>
              <a:rPr lang="en-US" sz="2800" dirty="0" smtClean="0"/>
              <a:t>With ease, the “beggar” Odysseus strings his bow and shoots the arrow through the axes. </a:t>
            </a:r>
          </a:p>
          <a:p>
            <a:pPr>
              <a:buFont typeface="Wingdings" pitchFamily="2" charset="2"/>
              <a:buChar char="§"/>
            </a:pPr>
            <a:r>
              <a:rPr lang="en-US" sz="2800" dirty="0" smtClean="0"/>
              <a:t>The disguise falls away and the suitors realize Odysseus is truly home.</a:t>
            </a:r>
          </a:p>
          <a:p>
            <a:pPr>
              <a:buFont typeface="Wingdings" pitchFamily="2" charset="2"/>
              <a:buChar char="§"/>
            </a:pPr>
            <a:r>
              <a:rPr lang="en-US" sz="2800" dirty="0" smtClean="0"/>
              <a:t>That is the last thing they will ever realize.</a:t>
            </a:r>
          </a:p>
          <a:p>
            <a:pPr>
              <a:buFont typeface="Wingdings" pitchFamily="2" charset="2"/>
              <a:buChar char="§"/>
            </a:pPr>
            <a:r>
              <a:rPr lang="en-US" sz="2800" dirty="0" smtClean="0"/>
              <a:t>Odysseus and Telemachus have made sure the suitors will never leave the island.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219200"/>
            <a:ext cx="2667000" cy="31450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572000"/>
            <a:ext cx="2876550" cy="1590675"/>
          </a:xfrm>
          <a:prstGeom prst="rect">
            <a:avLst/>
          </a:prstGeom>
        </p:spPr>
      </p:pic>
    </p:spTree>
    <p:extLst>
      <p:ext uri="{BB962C8B-B14F-4D97-AF65-F5344CB8AC3E}">
        <p14:creationId xmlns:p14="http://schemas.microsoft.com/office/powerpoint/2010/main" val="4135085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Odysseus and Telemachus</a:t>
            </a:r>
            <a:endParaRPr lang="en-US" dirty="0"/>
          </a:p>
        </p:txBody>
      </p:sp>
      <p:sp>
        <p:nvSpPr>
          <p:cNvPr id="3" name="Content Placeholder 2"/>
          <p:cNvSpPr>
            <a:spLocks noGrp="1"/>
          </p:cNvSpPr>
          <p:nvPr>
            <p:ph idx="1"/>
          </p:nvPr>
        </p:nvSpPr>
        <p:spPr>
          <a:xfrm>
            <a:off x="381000" y="1219200"/>
            <a:ext cx="8077199" cy="2438400"/>
          </a:xfrm>
        </p:spPr>
        <p:txBody>
          <a:bodyPr>
            <a:normAutofit/>
          </a:bodyPr>
          <a:lstStyle/>
          <a:p>
            <a:pPr>
              <a:buFont typeface="Wingdings" pitchFamily="2" charset="2"/>
              <a:buChar char="§"/>
            </a:pPr>
            <a:r>
              <a:rPr lang="en-US" sz="2800" dirty="0" smtClean="0"/>
              <a:t>Together, Odysseus and his son Telemachus turn their arrows on the suitors who have overrun their kingdom.</a:t>
            </a:r>
          </a:p>
          <a:p>
            <a:pPr>
              <a:buFont typeface="Wingdings" pitchFamily="2" charset="2"/>
              <a:buChar char="§"/>
            </a:pPr>
            <a:r>
              <a:rPr lang="en-US" sz="2800" dirty="0" smtClean="0"/>
              <a:t>Odysseus can now rest from his travel.  He has achieved his </a:t>
            </a:r>
            <a:r>
              <a:rPr lang="en-US" sz="2800" i="1" dirty="0" err="1" smtClean="0"/>
              <a:t>nostos</a:t>
            </a:r>
            <a:r>
              <a:rPr lang="en-US" sz="2800" dirty="0" smtClean="0"/>
              <a:t>, his homecoming.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947160"/>
            <a:ext cx="4808520" cy="2504843"/>
          </a:xfrm>
          <a:prstGeom prst="rect">
            <a:avLst/>
          </a:prstGeom>
        </p:spPr>
      </p:pic>
    </p:spTree>
    <p:extLst>
      <p:ext uri="{BB962C8B-B14F-4D97-AF65-F5344CB8AC3E}">
        <p14:creationId xmlns:p14="http://schemas.microsoft.com/office/powerpoint/2010/main" val="4135085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RECAP</a:t>
            </a:r>
            <a:endParaRPr lang="en-US" dirty="0"/>
          </a:p>
        </p:txBody>
      </p:sp>
      <p:sp>
        <p:nvSpPr>
          <p:cNvPr id="3" name="Content Placeholder 2"/>
          <p:cNvSpPr>
            <a:spLocks noGrp="1"/>
          </p:cNvSpPr>
          <p:nvPr>
            <p:ph idx="1"/>
          </p:nvPr>
        </p:nvSpPr>
        <p:spPr>
          <a:xfrm>
            <a:off x="381000" y="1219200"/>
            <a:ext cx="8077199" cy="4800600"/>
          </a:xfrm>
        </p:spPr>
        <p:txBody>
          <a:bodyPr>
            <a:normAutofit/>
          </a:bodyPr>
          <a:lstStyle/>
          <a:p>
            <a:pPr>
              <a:buFont typeface="Wingdings" pitchFamily="2" charset="2"/>
              <a:buChar char="§"/>
            </a:pPr>
            <a:r>
              <a:rPr lang="en-US" sz="2800" b="1" dirty="0" smtClean="0"/>
              <a:t>Four main parts to the epic:</a:t>
            </a:r>
          </a:p>
          <a:p>
            <a:pPr>
              <a:buFont typeface="Wingdings" panose="05000000000000000000" pitchFamily="2" charset="2"/>
              <a:buChar char="v"/>
            </a:pPr>
            <a:r>
              <a:rPr lang="en-US" sz="2800" dirty="0" smtClean="0"/>
              <a:t>Books 1-4: The </a:t>
            </a:r>
            <a:r>
              <a:rPr lang="en-US" sz="2800" dirty="0" err="1" smtClean="0"/>
              <a:t>Telemachy</a:t>
            </a:r>
            <a:endParaRPr lang="en-US" sz="2800" dirty="0" smtClean="0"/>
          </a:p>
          <a:p>
            <a:pPr>
              <a:buFont typeface="Wingdings" panose="05000000000000000000" pitchFamily="2" charset="2"/>
              <a:buChar char="v"/>
            </a:pPr>
            <a:r>
              <a:rPr lang="en-US" sz="2800" dirty="0" smtClean="0"/>
              <a:t>Books 5-8: Escape from Calypso/Arrival on </a:t>
            </a:r>
            <a:r>
              <a:rPr lang="en-US" sz="2800" dirty="0" err="1" smtClean="0"/>
              <a:t>Scheria</a:t>
            </a:r>
            <a:endParaRPr lang="en-US" sz="2800" dirty="0" smtClean="0"/>
          </a:p>
          <a:p>
            <a:pPr>
              <a:buFont typeface="Wingdings" panose="05000000000000000000" pitchFamily="2" charset="2"/>
              <a:buChar char="v"/>
            </a:pPr>
            <a:r>
              <a:rPr lang="en-US" sz="2800" dirty="0" smtClean="0"/>
              <a:t>Books 9-12: Epic Digression</a:t>
            </a:r>
          </a:p>
          <a:p>
            <a:pPr>
              <a:buFont typeface="Wingdings" panose="05000000000000000000" pitchFamily="2" charset="2"/>
              <a:buChar char="v"/>
            </a:pPr>
            <a:r>
              <a:rPr lang="en-US" sz="2800" dirty="0" smtClean="0"/>
              <a:t>Books 13-24: Odysseus Arrives Home</a:t>
            </a:r>
          </a:p>
          <a:p>
            <a:pPr>
              <a:buFont typeface="Wingdings" pitchFamily="2" charset="2"/>
              <a:buChar char="§"/>
            </a:pPr>
            <a:endParaRPr lang="en-US" sz="2800" dirty="0" smtClean="0"/>
          </a:p>
          <a:p>
            <a:pPr>
              <a:buFont typeface="Wingdings" pitchFamily="2" charset="2"/>
              <a:buChar char="§"/>
            </a:pPr>
            <a:endParaRPr lang="en-US" sz="2800" dirty="0" smtClean="0"/>
          </a:p>
        </p:txBody>
      </p:sp>
    </p:spTree>
    <p:extLst>
      <p:ext uri="{BB962C8B-B14F-4D97-AF65-F5344CB8AC3E}">
        <p14:creationId xmlns:p14="http://schemas.microsoft.com/office/powerpoint/2010/main" val="4022082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25113" cy="924475"/>
          </a:xfrm>
        </p:spPr>
        <p:txBody>
          <a:bodyPr/>
          <a:lstStyle/>
          <a:p>
            <a:r>
              <a:rPr lang="en-US" dirty="0" smtClean="0"/>
              <a:t>RECAP</a:t>
            </a:r>
            <a:endParaRPr lang="en-US" dirty="0"/>
          </a:p>
        </p:txBody>
      </p:sp>
      <p:sp>
        <p:nvSpPr>
          <p:cNvPr id="3" name="Content Placeholder 2"/>
          <p:cNvSpPr>
            <a:spLocks noGrp="1"/>
          </p:cNvSpPr>
          <p:nvPr>
            <p:ph idx="1"/>
          </p:nvPr>
        </p:nvSpPr>
        <p:spPr>
          <a:xfrm>
            <a:off x="381000" y="1219200"/>
            <a:ext cx="8077199" cy="4800600"/>
          </a:xfrm>
        </p:spPr>
        <p:txBody>
          <a:bodyPr>
            <a:normAutofit/>
          </a:bodyPr>
          <a:lstStyle/>
          <a:p>
            <a:pPr>
              <a:buFont typeface="Wingdings" pitchFamily="2" charset="2"/>
              <a:buChar char="§"/>
            </a:pPr>
            <a:r>
              <a:rPr lang="en-US" sz="2800" b="1" dirty="0" smtClean="0"/>
              <a:t>Four main thematic concerns in the epic:</a:t>
            </a:r>
          </a:p>
          <a:p>
            <a:pPr>
              <a:buFont typeface="Wingdings" panose="05000000000000000000" pitchFamily="2" charset="2"/>
              <a:buChar char="v"/>
            </a:pPr>
            <a:r>
              <a:rPr lang="en-US" sz="2800" dirty="0" smtClean="0"/>
              <a:t>Xenia, or Hospitality</a:t>
            </a:r>
          </a:p>
          <a:p>
            <a:pPr>
              <a:buFont typeface="Wingdings" panose="05000000000000000000" pitchFamily="2" charset="2"/>
              <a:buChar char="v"/>
            </a:pPr>
            <a:r>
              <a:rPr lang="en-US" sz="2800" dirty="0" err="1" smtClean="0"/>
              <a:t>Nostos</a:t>
            </a:r>
            <a:r>
              <a:rPr lang="en-US" sz="2800" dirty="0" smtClean="0"/>
              <a:t>, or Homecoming</a:t>
            </a:r>
          </a:p>
          <a:p>
            <a:pPr>
              <a:buFont typeface="Wingdings" panose="05000000000000000000" pitchFamily="2" charset="2"/>
              <a:buChar char="v"/>
            </a:pPr>
            <a:r>
              <a:rPr lang="en-US" sz="2800" dirty="0" err="1" smtClean="0"/>
              <a:t>Kleos</a:t>
            </a:r>
            <a:r>
              <a:rPr lang="en-US" sz="2800" dirty="0" smtClean="0"/>
              <a:t>, or Fame</a:t>
            </a:r>
          </a:p>
          <a:p>
            <a:pPr>
              <a:buFont typeface="Wingdings" panose="05000000000000000000" pitchFamily="2" charset="2"/>
              <a:buChar char="v"/>
            </a:pPr>
            <a:r>
              <a:rPr lang="en-US" sz="2800" dirty="0" smtClean="0"/>
              <a:t>The Nature of Leadership</a:t>
            </a:r>
          </a:p>
          <a:p>
            <a:pPr>
              <a:buFont typeface="Wingdings" pitchFamily="2" charset="2"/>
              <a:buChar char="§"/>
            </a:pPr>
            <a:endParaRPr lang="en-US" sz="2800" dirty="0" smtClean="0"/>
          </a:p>
          <a:p>
            <a:pPr>
              <a:buFont typeface="Wingdings" pitchFamily="2" charset="2"/>
              <a:buChar char="§"/>
            </a:pPr>
            <a:endParaRPr lang="en-US" sz="2800" dirty="0" smtClean="0"/>
          </a:p>
        </p:txBody>
      </p:sp>
    </p:spTree>
    <p:extLst>
      <p:ext uri="{BB962C8B-B14F-4D97-AF65-F5344CB8AC3E}">
        <p14:creationId xmlns:p14="http://schemas.microsoft.com/office/powerpoint/2010/main" val="250835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Trojan Horse</a:t>
            </a:r>
            <a:endParaRPr lang="en-US" dirty="0"/>
          </a:p>
        </p:txBody>
      </p:sp>
      <p:sp>
        <p:nvSpPr>
          <p:cNvPr id="3" name="Content Placeholder 2"/>
          <p:cNvSpPr>
            <a:spLocks noGrp="1"/>
          </p:cNvSpPr>
          <p:nvPr>
            <p:ph idx="1"/>
          </p:nvPr>
        </p:nvSpPr>
        <p:spPr>
          <a:xfrm>
            <a:off x="4702629" y="533400"/>
            <a:ext cx="4095957" cy="5105400"/>
          </a:xfrm>
        </p:spPr>
        <p:txBody>
          <a:bodyPr>
            <a:normAutofit fontScale="92500" lnSpcReduction="20000"/>
          </a:bodyPr>
          <a:lstStyle/>
          <a:p>
            <a:pPr>
              <a:buFont typeface="Wingdings" pitchFamily="2" charset="2"/>
              <a:buChar char="§"/>
            </a:pPr>
            <a:r>
              <a:rPr lang="en-US" sz="2800" dirty="0" smtClean="0"/>
              <a:t>The Greeks finally won the Trojan War, thanks to Odysseus’ idea to conceal Greek soldiers inside a hollow wooden horse.</a:t>
            </a:r>
          </a:p>
          <a:p>
            <a:pPr>
              <a:buFont typeface="Wingdings" pitchFamily="2" charset="2"/>
              <a:buChar char="§"/>
            </a:pPr>
            <a:r>
              <a:rPr lang="en-US" sz="2800" dirty="0" smtClean="0"/>
              <a:t>Thinking the Greeks had given up and gone home, the Trojans carried the horse into the city, not knowing that this decision would destroy them.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24000"/>
            <a:ext cx="4191000" cy="4038600"/>
          </a:xfrm>
          <a:prstGeom prst="rect">
            <a:avLst/>
          </a:prstGeom>
        </p:spPr>
      </p:pic>
    </p:spTree>
    <p:extLst>
      <p:ext uri="{BB962C8B-B14F-4D97-AF65-F5344CB8AC3E}">
        <p14:creationId xmlns:p14="http://schemas.microsoft.com/office/powerpoint/2010/main" val="13268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Troy</a:t>
            </a:r>
            <a:endParaRPr lang="en-US" dirty="0"/>
          </a:p>
        </p:txBody>
      </p:sp>
      <p:sp>
        <p:nvSpPr>
          <p:cNvPr id="3" name="Content Placeholder 2"/>
          <p:cNvSpPr>
            <a:spLocks noGrp="1"/>
          </p:cNvSpPr>
          <p:nvPr>
            <p:ph idx="1"/>
          </p:nvPr>
        </p:nvSpPr>
        <p:spPr>
          <a:xfrm>
            <a:off x="4419600" y="1371600"/>
            <a:ext cx="4095957" cy="4563399"/>
          </a:xfrm>
        </p:spPr>
        <p:txBody>
          <a:bodyPr>
            <a:normAutofit/>
          </a:bodyPr>
          <a:lstStyle/>
          <a:p>
            <a:pPr>
              <a:buFont typeface="Wingdings" pitchFamily="2" charset="2"/>
              <a:buChar char="§"/>
            </a:pPr>
            <a:r>
              <a:rPr lang="en-US" sz="2800" dirty="0" smtClean="0"/>
              <a:t>The Greek soldiers waited until the Trojans were asleep, then sneaked out, opened the city gates to the Greek soldiers waiting outside, and set Troy on fire.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24000"/>
            <a:ext cx="4191000" cy="4038600"/>
          </a:xfrm>
          <a:prstGeom prst="rect">
            <a:avLst/>
          </a:prstGeom>
        </p:spPr>
      </p:pic>
    </p:spTree>
    <p:extLst>
      <p:ext uri="{BB962C8B-B14F-4D97-AF65-F5344CB8AC3E}">
        <p14:creationId xmlns:p14="http://schemas.microsoft.com/office/powerpoint/2010/main" val="2970430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Odysseus’ Homecoming</a:t>
            </a:r>
            <a:endParaRPr lang="en-US" dirty="0"/>
          </a:p>
        </p:txBody>
      </p:sp>
      <p:sp>
        <p:nvSpPr>
          <p:cNvPr id="3" name="Content Placeholder 2"/>
          <p:cNvSpPr>
            <a:spLocks noGrp="1"/>
          </p:cNvSpPr>
          <p:nvPr>
            <p:ph idx="1"/>
          </p:nvPr>
        </p:nvSpPr>
        <p:spPr>
          <a:xfrm>
            <a:off x="457200" y="1676400"/>
            <a:ext cx="4857957" cy="4876800"/>
          </a:xfrm>
        </p:spPr>
        <p:txBody>
          <a:bodyPr>
            <a:normAutofit fontScale="85000" lnSpcReduction="20000"/>
          </a:bodyPr>
          <a:lstStyle/>
          <a:p>
            <a:pPr>
              <a:buFont typeface="Wingdings" pitchFamily="2" charset="2"/>
              <a:buChar char="§"/>
            </a:pPr>
            <a:r>
              <a:rPr lang="en-US" sz="2800" dirty="0" smtClean="0"/>
              <a:t>By this time, Odysseus desperately wanted to sail for home.</a:t>
            </a:r>
          </a:p>
          <a:p>
            <a:pPr marL="0" indent="0">
              <a:buNone/>
            </a:pPr>
            <a:endParaRPr lang="en-US" sz="2800" dirty="0" smtClean="0"/>
          </a:p>
          <a:p>
            <a:pPr>
              <a:buFont typeface="Wingdings" pitchFamily="2" charset="2"/>
              <a:buChar char="§"/>
            </a:pPr>
            <a:r>
              <a:rPr lang="en-US" sz="2800" dirty="0" smtClean="0"/>
              <a:t>The story of the </a:t>
            </a:r>
            <a:r>
              <a:rPr lang="en-US" sz="2800" i="1" dirty="0" smtClean="0"/>
              <a:t>Odyssey</a:t>
            </a:r>
            <a:r>
              <a:rPr lang="en-US" sz="2800" dirty="0" smtClean="0"/>
              <a:t> is the story of Odysseus’ journey home and the trials he encountered on the way.</a:t>
            </a:r>
          </a:p>
          <a:p>
            <a:pPr>
              <a:buFont typeface="Wingdings" pitchFamily="2" charset="2"/>
              <a:buChar char="§"/>
            </a:pPr>
            <a:endParaRPr lang="en-US" sz="2800" dirty="0" smtClean="0"/>
          </a:p>
          <a:p>
            <a:pPr>
              <a:buFont typeface="Wingdings" pitchFamily="2" charset="2"/>
              <a:buChar char="§"/>
            </a:pPr>
            <a:r>
              <a:rPr lang="en-US" sz="2800" dirty="0" smtClean="0"/>
              <a:t>Not surprisingly, one of the major ideas of this epic is the theme of </a:t>
            </a:r>
            <a:r>
              <a:rPr lang="en-US" sz="2800" i="1" dirty="0" err="1" smtClean="0"/>
              <a:t>nostos</a:t>
            </a:r>
            <a:r>
              <a:rPr lang="en-US" sz="2800" dirty="0" smtClean="0"/>
              <a:t>, or homecoming.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864840"/>
            <a:ext cx="3276600" cy="3240559"/>
          </a:xfrm>
          <a:prstGeom prst="rect">
            <a:avLst/>
          </a:prstGeom>
        </p:spPr>
      </p:pic>
    </p:spTree>
    <p:extLst>
      <p:ext uri="{BB962C8B-B14F-4D97-AF65-F5344CB8AC3E}">
        <p14:creationId xmlns:p14="http://schemas.microsoft.com/office/powerpoint/2010/main" val="1326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Odysseus’ Troubles</a:t>
            </a:r>
            <a:endParaRPr lang="en-US" dirty="0"/>
          </a:p>
        </p:txBody>
      </p:sp>
      <p:sp>
        <p:nvSpPr>
          <p:cNvPr id="3" name="Content Placeholder 2"/>
          <p:cNvSpPr>
            <a:spLocks noGrp="1"/>
          </p:cNvSpPr>
          <p:nvPr>
            <p:ph idx="1"/>
          </p:nvPr>
        </p:nvSpPr>
        <p:spPr>
          <a:xfrm>
            <a:off x="914400" y="1828800"/>
            <a:ext cx="4857957" cy="3267998"/>
          </a:xfrm>
        </p:spPr>
        <p:txBody>
          <a:bodyPr>
            <a:normAutofit lnSpcReduction="10000"/>
          </a:bodyPr>
          <a:lstStyle/>
          <a:p>
            <a:pPr>
              <a:buFont typeface="Wingdings" pitchFamily="2" charset="2"/>
              <a:buChar char="§"/>
            </a:pPr>
            <a:r>
              <a:rPr lang="en-US" sz="2800" dirty="0" smtClean="0"/>
              <a:t>…but coming home wasn’t going to be so easy.</a:t>
            </a:r>
          </a:p>
          <a:p>
            <a:pPr>
              <a:buFont typeface="Wingdings" pitchFamily="2" charset="2"/>
              <a:buChar char="§"/>
            </a:pPr>
            <a:r>
              <a:rPr lang="en-US" sz="2800" dirty="0" smtClean="0"/>
              <a:t>Odysseus’ journey home took him ten long years.</a:t>
            </a:r>
          </a:p>
          <a:p>
            <a:pPr>
              <a:buFont typeface="Wingdings" pitchFamily="2" charset="2"/>
              <a:buChar char="§"/>
            </a:pPr>
            <a:r>
              <a:rPr lang="en-US" sz="2800" dirty="0" smtClean="0"/>
              <a:t>Odysseus’ own actions were partly to blame.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61276"/>
            <a:ext cx="2667000" cy="3145047"/>
          </a:xfrm>
          <a:prstGeom prst="rect">
            <a:avLst/>
          </a:prstGeom>
        </p:spPr>
      </p:pic>
    </p:spTree>
    <p:extLst>
      <p:ext uri="{BB962C8B-B14F-4D97-AF65-F5344CB8AC3E}">
        <p14:creationId xmlns:p14="http://schemas.microsoft.com/office/powerpoint/2010/main" val="1326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the Epic</a:t>
            </a:r>
            <a:endParaRPr lang="en-US" dirty="0"/>
          </a:p>
        </p:txBody>
      </p:sp>
      <p:sp>
        <p:nvSpPr>
          <p:cNvPr id="3" name="Content Placeholder 2"/>
          <p:cNvSpPr>
            <a:spLocks noGrp="1"/>
          </p:cNvSpPr>
          <p:nvPr>
            <p:ph idx="1"/>
          </p:nvPr>
        </p:nvSpPr>
        <p:spPr>
          <a:xfrm>
            <a:off x="304800" y="1676400"/>
            <a:ext cx="4648200" cy="4800600"/>
          </a:xfrm>
        </p:spPr>
        <p:txBody>
          <a:bodyPr>
            <a:noAutofit/>
          </a:bodyPr>
          <a:lstStyle/>
          <a:p>
            <a:pPr>
              <a:spcBef>
                <a:spcPts val="0"/>
              </a:spcBef>
            </a:pPr>
            <a:r>
              <a:rPr lang="en-US" sz="2400" dirty="0" smtClean="0"/>
              <a:t>The </a:t>
            </a:r>
            <a:r>
              <a:rPr lang="en-US" sz="2400" i="1" dirty="0" smtClean="0"/>
              <a:t>Odyssey</a:t>
            </a:r>
            <a:r>
              <a:rPr lang="en-US" sz="2400" dirty="0" smtClean="0"/>
              <a:t>  doesn’t tell its story in a straight chronological order.</a:t>
            </a:r>
          </a:p>
          <a:p>
            <a:pPr>
              <a:spcBef>
                <a:spcPts val="0"/>
              </a:spcBef>
            </a:pPr>
            <a:r>
              <a:rPr lang="en-US" sz="2400" dirty="0" smtClean="0"/>
              <a:t>Instead, when we first begin the epic, we aren’t even introduced to Odysseus at first.</a:t>
            </a:r>
          </a:p>
          <a:p>
            <a:pPr>
              <a:spcBef>
                <a:spcPts val="0"/>
              </a:spcBef>
            </a:pPr>
            <a:r>
              <a:rPr lang="en-US" sz="2400" dirty="0" smtClean="0"/>
              <a:t>Instead, we see the situation at home in Ithaca, Odysseus’ island kingdom, and meet his wife Penelope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617" y="1676400"/>
            <a:ext cx="3200400" cy="3429000"/>
          </a:xfrm>
          <a:prstGeom prst="rect">
            <a:avLst/>
          </a:prstGeom>
        </p:spPr>
      </p:pic>
    </p:spTree>
    <p:extLst>
      <p:ext uri="{BB962C8B-B14F-4D97-AF65-F5344CB8AC3E}">
        <p14:creationId xmlns:p14="http://schemas.microsoft.com/office/powerpoint/2010/main" val="3827240801"/>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350</TotalTime>
  <Words>2440</Words>
  <Application>Microsoft Office PowerPoint</Application>
  <PresentationFormat>On-screen Show (4:3)</PresentationFormat>
  <Paragraphs>179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Summer</vt:lpstr>
      <vt:lpstr>The Odyssey</vt:lpstr>
      <vt:lpstr>What is The Odyssey?</vt:lpstr>
      <vt:lpstr>PowerPoint Presentation</vt:lpstr>
      <vt:lpstr>PowerPoint Presentation</vt:lpstr>
      <vt:lpstr>The Trojan Horse</vt:lpstr>
      <vt:lpstr>Destruction of Troy</vt:lpstr>
      <vt:lpstr>Odysseus’ Homecoming</vt:lpstr>
      <vt:lpstr>Odysseus’ Troubles</vt:lpstr>
      <vt:lpstr>The Structure of the Epic</vt:lpstr>
      <vt:lpstr>The Telemachy – First Four Books</vt:lpstr>
      <vt:lpstr>Telemachy – The First Four Books</vt:lpstr>
      <vt:lpstr>Those Darned Suitors</vt:lpstr>
      <vt:lpstr>Major Theme: Xenia, or Hospitality</vt:lpstr>
      <vt:lpstr>Major Theme: Xenia, or Hospitality</vt:lpstr>
      <vt:lpstr>Nostos: The Quest for Home</vt:lpstr>
      <vt:lpstr>Nostos: The Quest for Home</vt:lpstr>
      <vt:lpstr>Nostos: The Quest for Home</vt:lpstr>
      <vt:lpstr>Nostos: The Quest for Home</vt:lpstr>
      <vt:lpstr>Nostos versus Kleos: Home versus Fame</vt:lpstr>
      <vt:lpstr>Nostos versus Kleos: Home versus Fame</vt:lpstr>
      <vt:lpstr>Nostos versus Kleos: Home versus Fame</vt:lpstr>
      <vt:lpstr>Nostos: Odysseus’ Choice</vt:lpstr>
      <vt:lpstr>The Trouble with the Cyclops</vt:lpstr>
      <vt:lpstr>Odysseus Makes an Enemy</vt:lpstr>
      <vt:lpstr>Poseidon Vows Revenge</vt:lpstr>
      <vt:lpstr>Odysseus Makes Friends</vt:lpstr>
      <vt:lpstr>Athena + Odysseus = BFFs</vt:lpstr>
      <vt:lpstr>Athena Lends a Hand</vt:lpstr>
      <vt:lpstr>Odysseus’ Temptations and Trials</vt:lpstr>
      <vt:lpstr>The Land of the Dead</vt:lpstr>
      <vt:lpstr>The Land of the Dead</vt:lpstr>
      <vt:lpstr>The Monsters of the Sea</vt:lpstr>
      <vt:lpstr>Siren Song</vt:lpstr>
      <vt:lpstr>Caught Between Scylla and Charybdis</vt:lpstr>
      <vt:lpstr>Odysseus Alone Survives</vt:lpstr>
      <vt:lpstr>Nostos At Last : Odysseus Makes it Home</vt:lpstr>
      <vt:lpstr>Clever Penelope</vt:lpstr>
      <vt:lpstr>Penelope’s Trick</vt:lpstr>
      <vt:lpstr>Penelope’s Trick</vt:lpstr>
      <vt:lpstr>Penelope in a Bind</vt:lpstr>
      <vt:lpstr>Odysseus’ Revenge</vt:lpstr>
      <vt:lpstr>Athena Helps</vt:lpstr>
      <vt:lpstr>Odysseus’ Disguise</vt:lpstr>
      <vt:lpstr>Odysseus Claims His Home</vt:lpstr>
      <vt:lpstr>Odysseus and Telemachus</vt:lpstr>
      <vt:lpstr>RECAP</vt:lpstr>
      <vt:lpstr>RECAP</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Odyssey</dc:title>
  <dc:creator>CCSD</dc:creator>
  <cp:lastModifiedBy>LocalAdmin</cp:lastModifiedBy>
  <cp:revision>22</cp:revision>
  <dcterms:created xsi:type="dcterms:W3CDTF">2012-10-25T13:33:37Z</dcterms:created>
  <dcterms:modified xsi:type="dcterms:W3CDTF">2015-02-05T20:35:37Z</dcterms:modified>
</cp:coreProperties>
</file>